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rimo" panose="020B0604020202020204" charset="0"/>
      <p:regular r:id="rId23"/>
    </p:embeddedFont>
    <p:embeddedFont>
      <p:font typeface="Aileron Regular Bold" panose="020B0604020202020204" charset="0"/>
      <p:regular r:id="rId24"/>
    </p:embeddedFont>
    <p:embeddedFont>
      <p:font typeface="Calibri" panose="020F0502020204030204" pitchFamily="34" charset="0"/>
      <p:regular r:id="rId25"/>
      <p:bold r:id="rId26"/>
      <p:italic r:id="rId27"/>
      <p:boldItalic r:id="rId28"/>
    </p:embeddedFont>
    <p:embeddedFont>
      <p:font typeface="Aileron Regular" panose="020B0604020202020204" charset="0"/>
      <p:regular r:id="rId29"/>
    </p:embeddedFont>
    <p:embeddedFont>
      <p:font typeface="Times Neue Roman" panose="020B0604020202020204" charset="0"/>
      <p:regular r:id="rId30"/>
    </p:embeddedFont>
    <p:embeddedFont>
      <p:font typeface="Times Neue Roman Bold" panose="020B0604020202020204" charset="0"/>
      <p:regular r:id="rId31"/>
    </p:embeddedFont>
    <p:embeddedFont>
      <p:font typeface="Open Sans Light"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792"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09.06.2022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khadija </a:t>
            </a:r>
          </a:p>
          <a:p>
            <a:pPr lvl="0"/>
            <a:r>
              <a:rPr lang="en-US"/>
              <a:t>slide [1,14] [30,32]</a:t>
            </a:r>
          </a:p>
          <a:p>
            <a:pPr lvl="0"/>
            <a:endParaRPr lang="en-US"/>
          </a:p>
          <a:p>
            <a:pPr lvl="0"/>
            <a:r>
              <a:rPr lang="en-US"/>
              <a:t>hajja slides [15,30]</a:t>
            </a:r>
          </a:p>
          <a:p>
            <a:pPr lvl="0"/>
            <a:endParaRPr lang="en-US"/>
          </a:p>
          <a:p>
            <a:pPr lvl="0"/>
            <a:r>
              <a:rPr lang="en-US"/>
              <a:t>hassan code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19</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6000"/>
          </a:blip>
          <a:srcRect t="7865" b="7865"/>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158217" y="97433"/>
            <a:ext cx="3409871" cy="1862535"/>
          </a:xfrm>
          <a:prstGeom prst="rect">
            <a:avLst/>
          </a:prstGeom>
        </p:spPr>
      </p:pic>
      <p:pic>
        <p:nvPicPr>
          <p:cNvPr id="4" name="Picture 4"/>
          <p:cNvPicPr>
            <a:picLocks noChangeAspect="1"/>
          </p:cNvPicPr>
          <p:nvPr/>
        </p:nvPicPr>
        <p:blipFill>
          <a:blip r:embed="rId5"/>
          <a:srcRect/>
          <a:stretch>
            <a:fillRect/>
          </a:stretch>
        </p:blipFill>
        <p:spPr>
          <a:xfrm>
            <a:off x="16658410" y="217554"/>
            <a:ext cx="1475700" cy="1862535"/>
          </a:xfrm>
          <a:prstGeom prst="rect">
            <a:avLst/>
          </a:prstGeom>
        </p:spPr>
      </p:pic>
      <p:pic>
        <p:nvPicPr>
          <p:cNvPr id="5" name="Picture 5"/>
          <p:cNvPicPr>
            <a:picLocks noChangeAspect="1"/>
          </p:cNvPicPr>
          <p:nvPr/>
        </p:nvPicPr>
        <p:blipFill>
          <a:blip r:embed="rId6"/>
          <a:srcRect/>
          <a:stretch>
            <a:fillRect/>
          </a:stretch>
        </p:blipFill>
        <p:spPr>
          <a:xfrm>
            <a:off x="9040688" y="5939657"/>
            <a:ext cx="3802301" cy="2836637"/>
          </a:xfrm>
          <a:prstGeom prst="rect">
            <a:avLst/>
          </a:prstGeom>
        </p:spPr>
      </p:pic>
      <p:pic>
        <p:nvPicPr>
          <p:cNvPr id="6" name="Picture 6"/>
          <p:cNvPicPr>
            <a:picLocks noChangeAspect="1"/>
          </p:cNvPicPr>
          <p:nvPr/>
        </p:nvPicPr>
        <p:blipFill>
          <a:blip r:embed="rId7"/>
          <a:srcRect/>
          <a:stretch>
            <a:fillRect/>
          </a:stretch>
        </p:blipFill>
        <p:spPr>
          <a:xfrm>
            <a:off x="4483207" y="5778814"/>
            <a:ext cx="3848414" cy="2947721"/>
          </a:xfrm>
          <a:prstGeom prst="rect">
            <a:avLst/>
          </a:prstGeom>
        </p:spPr>
      </p:pic>
      <p:sp>
        <p:nvSpPr>
          <p:cNvPr id="7" name="TextBox 7"/>
          <p:cNvSpPr txBox="1"/>
          <p:nvPr/>
        </p:nvSpPr>
        <p:spPr>
          <a:xfrm>
            <a:off x="3747420" y="3202721"/>
            <a:ext cx="10061701" cy="2215747"/>
          </a:xfrm>
          <a:prstGeom prst="rect">
            <a:avLst/>
          </a:prstGeom>
        </p:spPr>
        <p:txBody>
          <a:bodyPr lIns="0" tIns="0" rIns="0" bIns="0" rtlCol="0" anchor="t">
            <a:spAutoFit/>
          </a:bodyPr>
          <a:lstStyle/>
          <a:p>
            <a:pPr algn="ctr">
              <a:lnSpc>
                <a:spcPts val="8662"/>
              </a:lnSpc>
            </a:pPr>
            <a:r>
              <a:rPr lang="en-US" sz="7947" spc="373">
                <a:solidFill>
                  <a:srgbClr val="000000"/>
                </a:solidFill>
                <a:latin typeface="Times Neue Roman Bold"/>
              </a:rPr>
              <a:t>Viola-Jones Face Detection algorithm</a:t>
            </a:r>
          </a:p>
        </p:txBody>
      </p:sp>
      <p:grpSp>
        <p:nvGrpSpPr>
          <p:cNvPr id="8" name="Group 8"/>
          <p:cNvGrpSpPr/>
          <p:nvPr/>
        </p:nvGrpSpPr>
        <p:grpSpPr>
          <a:xfrm>
            <a:off x="13809120" y="7928315"/>
            <a:ext cx="4324990" cy="1609716"/>
            <a:chOff x="0" y="0"/>
            <a:chExt cx="5766653" cy="2146288"/>
          </a:xfrm>
        </p:grpSpPr>
        <p:sp>
          <p:nvSpPr>
            <p:cNvPr id="9" name="TextBox 9"/>
            <p:cNvSpPr txBox="1"/>
            <p:nvPr/>
          </p:nvSpPr>
          <p:spPr>
            <a:xfrm>
              <a:off x="0" y="0"/>
              <a:ext cx="4602536" cy="709630"/>
            </a:xfrm>
            <a:prstGeom prst="rect">
              <a:avLst/>
            </a:prstGeom>
          </p:spPr>
          <p:txBody>
            <a:bodyPr lIns="0" tIns="0" rIns="0" bIns="0" rtlCol="0" anchor="t">
              <a:spAutoFit/>
            </a:bodyPr>
            <a:lstStyle/>
            <a:p>
              <a:pPr>
                <a:lnSpc>
                  <a:spcPts val="4221"/>
                </a:lnSpc>
              </a:pPr>
              <a:r>
                <a:rPr lang="en-US" sz="3518" spc="130">
                  <a:solidFill>
                    <a:srgbClr val="000000"/>
                  </a:solidFill>
                  <a:latin typeface="Aileron Regular Bold"/>
                </a:rPr>
                <a:t>Presented by:</a:t>
              </a:r>
            </a:p>
          </p:txBody>
        </p:sp>
        <p:sp>
          <p:nvSpPr>
            <p:cNvPr id="10" name="TextBox 10"/>
            <p:cNvSpPr txBox="1"/>
            <p:nvPr/>
          </p:nvSpPr>
          <p:spPr>
            <a:xfrm>
              <a:off x="0" y="1107902"/>
              <a:ext cx="5766653" cy="1038386"/>
            </a:xfrm>
            <a:prstGeom prst="rect">
              <a:avLst/>
            </a:prstGeom>
          </p:spPr>
          <p:txBody>
            <a:bodyPr lIns="0" tIns="0" rIns="0" bIns="0" rtlCol="0" anchor="t">
              <a:spAutoFit/>
            </a:bodyPr>
            <a:lstStyle/>
            <a:p>
              <a:pPr>
                <a:lnSpc>
                  <a:spcPts val="3187"/>
                </a:lnSpc>
              </a:pPr>
              <a:r>
                <a:rPr lang="en-US" sz="2276" spc="45">
                  <a:solidFill>
                    <a:srgbClr val="000000"/>
                  </a:solidFill>
                  <a:latin typeface="Aileron Regular"/>
                </a:rPr>
                <a:t>Khadija Bouzzite</a:t>
              </a:r>
            </a:p>
            <a:p>
              <a:pPr>
                <a:lnSpc>
                  <a:spcPts val="3187"/>
                </a:lnSpc>
              </a:pPr>
              <a:r>
                <a:rPr lang="en-US" sz="2276" spc="45">
                  <a:solidFill>
                    <a:srgbClr val="000000"/>
                  </a:solidFill>
                  <a:latin typeface="Aileron Regular"/>
                </a:rPr>
                <a:t>Mohamed Ouballa</a:t>
              </a:r>
            </a:p>
          </p:txBody>
        </p:sp>
      </p:grpSp>
      <p:grpSp>
        <p:nvGrpSpPr>
          <p:cNvPr id="11" name="Group 11"/>
          <p:cNvGrpSpPr/>
          <p:nvPr/>
        </p:nvGrpSpPr>
        <p:grpSpPr>
          <a:xfrm>
            <a:off x="158217" y="8130324"/>
            <a:ext cx="4324990" cy="1205698"/>
            <a:chOff x="0" y="0"/>
            <a:chExt cx="5766653" cy="1607597"/>
          </a:xfrm>
        </p:grpSpPr>
        <p:sp>
          <p:nvSpPr>
            <p:cNvPr id="12" name="TextBox 12"/>
            <p:cNvSpPr txBox="1"/>
            <p:nvPr/>
          </p:nvSpPr>
          <p:spPr>
            <a:xfrm>
              <a:off x="0" y="0"/>
              <a:ext cx="4602536" cy="709630"/>
            </a:xfrm>
            <a:prstGeom prst="rect">
              <a:avLst/>
            </a:prstGeom>
          </p:spPr>
          <p:txBody>
            <a:bodyPr lIns="0" tIns="0" rIns="0" bIns="0" rtlCol="0" anchor="t">
              <a:spAutoFit/>
            </a:bodyPr>
            <a:lstStyle/>
            <a:p>
              <a:pPr>
                <a:lnSpc>
                  <a:spcPts val="4221"/>
                </a:lnSpc>
              </a:pPr>
              <a:r>
                <a:rPr lang="en-US" sz="3518" spc="130">
                  <a:solidFill>
                    <a:srgbClr val="000000"/>
                  </a:solidFill>
                  <a:latin typeface="Aileron Regular Bold"/>
                </a:rPr>
                <a:t>Professor:</a:t>
              </a:r>
            </a:p>
          </p:txBody>
        </p:sp>
        <p:sp>
          <p:nvSpPr>
            <p:cNvPr id="13" name="TextBox 13"/>
            <p:cNvSpPr txBox="1"/>
            <p:nvPr/>
          </p:nvSpPr>
          <p:spPr>
            <a:xfrm>
              <a:off x="0" y="1107902"/>
              <a:ext cx="5766653" cy="499695"/>
            </a:xfrm>
            <a:prstGeom prst="rect">
              <a:avLst/>
            </a:prstGeom>
          </p:spPr>
          <p:txBody>
            <a:bodyPr lIns="0" tIns="0" rIns="0" bIns="0" rtlCol="0" anchor="t">
              <a:spAutoFit/>
            </a:bodyPr>
            <a:lstStyle/>
            <a:p>
              <a:pPr>
                <a:lnSpc>
                  <a:spcPts val="3187"/>
                </a:lnSpc>
              </a:pPr>
              <a:r>
                <a:rPr lang="en-US" sz="2276" spc="45">
                  <a:solidFill>
                    <a:srgbClr val="000000"/>
                  </a:solidFill>
                  <a:latin typeface="Aileron Regular Bold"/>
                </a:rPr>
                <a:t>EL OIRRAK Ahmed</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9581" y="9125300"/>
            <a:ext cx="576069" cy="570865"/>
          </a:xfrm>
          <a:prstGeom prst="rect">
            <a:avLst/>
          </a:prstGeom>
        </p:spPr>
        <p:txBody>
          <a:bodyPr lIns="0" tIns="0" rIns="0" bIns="0" rtlCol="0" anchor="t">
            <a:spAutoFit/>
          </a:bodyPr>
          <a:lstStyle/>
          <a:p>
            <a:pPr algn="just">
              <a:lnSpc>
                <a:spcPts val="4759"/>
              </a:lnSpc>
            </a:pPr>
            <a:r>
              <a:rPr lang="en-US" sz="3399">
                <a:solidFill>
                  <a:srgbClr val="000000"/>
                </a:solidFill>
                <a:latin typeface="Times Neue Roman Bold"/>
              </a:rPr>
              <a:t>10</a:t>
            </a:r>
          </a:p>
        </p:txBody>
      </p:sp>
      <p:sp>
        <p:nvSpPr>
          <p:cNvPr id="3" name="TextBox 3"/>
          <p:cNvSpPr txBox="1"/>
          <p:nvPr/>
        </p:nvSpPr>
        <p:spPr>
          <a:xfrm>
            <a:off x="343696" y="7013219"/>
            <a:ext cx="17600608" cy="1771015"/>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Times Neue Roman"/>
              </a:rPr>
              <a:t>integral images essentially speed up the calculation of these Haar features. Instead of computing at every pixel, it instead creates sub-rectangles and creates array references for each of those sub-rectangles. </a:t>
            </a:r>
          </a:p>
        </p:txBody>
      </p:sp>
      <p:sp>
        <p:nvSpPr>
          <p:cNvPr id="4" name="TextBox 4"/>
          <p:cNvSpPr txBox="1"/>
          <p:nvPr/>
        </p:nvSpPr>
        <p:spPr>
          <a:xfrm>
            <a:off x="2272791" y="8868443"/>
            <a:ext cx="14224058" cy="570865"/>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Times Neue Roman"/>
              </a:rPr>
              <a:t>These are then used to compute the Haar features. </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8760" y="654472"/>
            <a:ext cx="12583640" cy="601223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7865" b="7865"/>
          <a:stretch>
            <a:fillRect/>
          </a:stretch>
        </p:blipFill>
        <p:spPr>
          <a:xfrm>
            <a:off x="0" y="0"/>
            <a:ext cx="18288000" cy="10287000"/>
          </a:xfrm>
          <a:prstGeom prst="rect">
            <a:avLst/>
          </a:prstGeom>
        </p:spPr>
      </p:pic>
      <p:sp>
        <p:nvSpPr>
          <p:cNvPr id="3" name="TextBox 3"/>
          <p:cNvSpPr txBox="1"/>
          <p:nvPr/>
        </p:nvSpPr>
        <p:spPr>
          <a:xfrm>
            <a:off x="3635990" y="3558591"/>
            <a:ext cx="10673835" cy="2315820"/>
          </a:xfrm>
          <a:prstGeom prst="rect">
            <a:avLst/>
          </a:prstGeom>
        </p:spPr>
        <p:txBody>
          <a:bodyPr lIns="0" tIns="0" rIns="0" bIns="0" rtlCol="0" anchor="t">
            <a:spAutoFit/>
          </a:bodyPr>
          <a:lstStyle/>
          <a:p>
            <a:pPr algn="ctr">
              <a:lnSpc>
                <a:spcPts val="9015"/>
              </a:lnSpc>
            </a:pPr>
            <a:r>
              <a:rPr lang="en-US" sz="8270" spc="388">
                <a:solidFill>
                  <a:srgbClr val="000000"/>
                </a:solidFill>
                <a:latin typeface="Times Neue Roman Bold"/>
              </a:rPr>
              <a:t>Haar like features with Integral Image</a:t>
            </a:r>
          </a:p>
        </p:txBody>
      </p:sp>
      <p:sp>
        <p:nvSpPr>
          <p:cNvPr id="4" name="TextBox 4"/>
          <p:cNvSpPr txBox="1"/>
          <p:nvPr/>
        </p:nvSpPr>
        <p:spPr>
          <a:xfrm>
            <a:off x="452631" y="457835"/>
            <a:ext cx="576069" cy="570865"/>
          </a:xfrm>
          <a:prstGeom prst="rect">
            <a:avLst/>
          </a:prstGeom>
        </p:spPr>
        <p:txBody>
          <a:bodyPr lIns="0" tIns="0" rIns="0" bIns="0" rtlCol="0" anchor="t">
            <a:spAutoFit/>
          </a:bodyPr>
          <a:lstStyle/>
          <a:p>
            <a:pPr>
              <a:lnSpc>
                <a:spcPts val="4759"/>
              </a:lnSpc>
            </a:pPr>
            <a:r>
              <a:rPr lang="en-US" sz="3399">
                <a:solidFill>
                  <a:srgbClr val="000000"/>
                </a:solidFill>
                <a:latin typeface="Times Neue Roman Bold"/>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411" t="22786" r="77302" b="30137"/>
          <a:stretch>
            <a:fillRect/>
          </a:stretch>
        </p:blipFill>
        <p:spPr>
          <a:xfrm>
            <a:off x="1028700" y="2980660"/>
            <a:ext cx="4327672" cy="4325679"/>
          </a:xfrm>
          <a:prstGeom prst="rect">
            <a:avLst/>
          </a:prstGeom>
        </p:spPr>
      </p:pic>
      <p:sp>
        <p:nvSpPr>
          <p:cNvPr id="3" name="TextBox 3"/>
          <p:cNvSpPr txBox="1"/>
          <p:nvPr/>
        </p:nvSpPr>
        <p:spPr>
          <a:xfrm>
            <a:off x="17525882" y="9201150"/>
            <a:ext cx="576069" cy="570865"/>
          </a:xfrm>
          <a:prstGeom prst="rect">
            <a:avLst/>
          </a:prstGeom>
        </p:spPr>
        <p:txBody>
          <a:bodyPr lIns="0" tIns="0" rIns="0" bIns="0" rtlCol="0" anchor="t">
            <a:spAutoFit/>
          </a:bodyPr>
          <a:lstStyle/>
          <a:p>
            <a:pPr>
              <a:lnSpc>
                <a:spcPts val="4759"/>
              </a:lnSpc>
            </a:pPr>
            <a:r>
              <a:rPr lang="en-US" sz="3399">
                <a:solidFill>
                  <a:srgbClr val="000000"/>
                </a:solidFill>
                <a:latin typeface="Times Neue Roman Bold"/>
              </a:rPr>
              <a:t>12</a:t>
            </a:r>
          </a:p>
        </p:txBody>
      </p:sp>
      <p:sp>
        <p:nvSpPr>
          <p:cNvPr id="4" name="TextBox 4"/>
          <p:cNvSpPr txBox="1"/>
          <p:nvPr/>
        </p:nvSpPr>
        <p:spPr>
          <a:xfrm>
            <a:off x="365803" y="337651"/>
            <a:ext cx="10412261" cy="695812"/>
          </a:xfrm>
          <a:prstGeom prst="rect">
            <a:avLst/>
          </a:prstGeom>
        </p:spPr>
        <p:txBody>
          <a:bodyPr lIns="0" tIns="0" rIns="0" bIns="0" rtlCol="0" anchor="t">
            <a:spAutoFit/>
          </a:bodyPr>
          <a:lstStyle/>
          <a:p>
            <a:pPr algn="just">
              <a:lnSpc>
                <a:spcPts val="5739"/>
              </a:lnSpc>
              <a:spcBef>
                <a:spcPct val="0"/>
              </a:spcBef>
            </a:pPr>
            <a:r>
              <a:rPr lang="en-US" sz="4099">
                <a:solidFill>
                  <a:srgbClr val="000000"/>
                </a:solidFill>
                <a:latin typeface="Times Neue Roman Bold"/>
              </a:rPr>
              <a:t>Haar like features with Integral Image</a:t>
            </a:r>
          </a:p>
        </p:txBody>
      </p:sp>
      <p:sp>
        <p:nvSpPr>
          <p:cNvPr id="5" name="AutoShape 5"/>
          <p:cNvSpPr/>
          <p:nvPr/>
        </p:nvSpPr>
        <p:spPr>
          <a:xfrm>
            <a:off x="9144000" y="723657"/>
            <a:ext cx="9144000" cy="67394"/>
          </a:xfrm>
          <a:prstGeom prst="rect">
            <a:avLst/>
          </a:prstGeom>
          <a:solidFill>
            <a:srgbClr val="000000"/>
          </a:solidFill>
        </p:spPr>
      </p:sp>
      <p:pic>
        <p:nvPicPr>
          <p:cNvPr id="6" name="Picture 6"/>
          <p:cNvPicPr>
            <a:picLocks noChangeAspect="1"/>
          </p:cNvPicPr>
          <p:nvPr/>
        </p:nvPicPr>
        <p:blipFill>
          <a:blip r:embed="rId3"/>
          <a:srcRect l="43866" t="1286" r="34635" b="1502"/>
          <a:stretch>
            <a:fillRect/>
          </a:stretch>
        </p:blipFill>
        <p:spPr>
          <a:xfrm>
            <a:off x="5815057" y="1124634"/>
            <a:ext cx="4436574" cy="9066947"/>
          </a:xfrm>
          <a:prstGeom prst="rect">
            <a:avLst/>
          </a:prstGeom>
        </p:spPr>
      </p:pic>
      <p:pic>
        <p:nvPicPr>
          <p:cNvPr id="7" name="Picture 7"/>
          <p:cNvPicPr>
            <a:picLocks noChangeAspect="1"/>
          </p:cNvPicPr>
          <p:nvPr/>
        </p:nvPicPr>
        <p:blipFill>
          <a:blip r:embed="rId3"/>
          <a:srcRect l="64780" t="6431" r="1060" b="16171"/>
          <a:stretch>
            <a:fillRect/>
          </a:stretch>
        </p:blipFill>
        <p:spPr>
          <a:xfrm>
            <a:off x="10490030" y="1758446"/>
            <a:ext cx="7323886" cy="74998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7865" b="7865"/>
          <a:stretch>
            <a:fillRect/>
          </a:stretch>
        </p:blipFill>
        <p:spPr>
          <a:xfrm>
            <a:off x="0" y="0"/>
            <a:ext cx="18288000" cy="10287000"/>
          </a:xfrm>
          <a:prstGeom prst="rect">
            <a:avLst/>
          </a:prstGeom>
        </p:spPr>
      </p:pic>
      <p:sp>
        <p:nvSpPr>
          <p:cNvPr id="3" name="TextBox 3"/>
          <p:cNvSpPr txBox="1"/>
          <p:nvPr/>
        </p:nvSpPr>
        <p:spPr>
          <a:xfrm>
            <a:off x="3635990" y="3558591"/>
            <a:ext cx="10673835" cy="2315820"/>
          </a:xfrm>
          <a:prstGeom prst="rect">
            <a:avLst/>
          </a:prstGeom>
        </p:spPr>
        <p:txBody>
          <a:bodyPr lIns="0" tIns="0" rIns="0" bIns="0" rtlCol="0" anchor="t">
            <a:spAutoFit/>
          </a:bodyPr>
          <a:lstStyle/>
          <a:p>
            <a:pPr algn="ctr">
              <a:lnSpc>
                <a:spcPts val="9015"/>
              </a:lnSpc>
            </a:pPr>
            <a:r>
              <a:rPr lang="en-US" sz="8270" spc="388">
                <a:solidFill>
                  <a:srgbClr val="000000"/>
                </a:solidFill>
                <a:latin typeface="Times Neue Roman Bold"/>
              </a:rPr>
              <a:t>Adaboost Training</a:t>
            </a:r>
          </a:p>
          <a:p>
            <a:pPr algn="ctr">
              <a:lnSpc>
                <a:spcPts val="9015"/>
              </a:lnSpc>
            </a:pPr>
            <a:endParaRPr lang="en-US" sz="8270" spc="388">
              <a:solidFill>
                <a:srgbClr val="000000"/>
              </a:solidFill>
              <a:latin typeface="Times Neue Roman Bold"/>
            </a:endParaRPr>
          </a:p>
        </p:txBody>
      </p:sp>
      <p:sp>
        <p:nvSpPr>
          <p:cNvPr id="4" name="TextBox 4"/>
          <p:cNvSpPr txBox="1"/>
          <p:nvPr/>
        </p:nvSpPr>
        <p:spPr>
          <a:xfrm>
            <a:off x="452631" y="457835"/>
            <a:ext cx="576069" cy="570865"/>
          </a:xfrm>
          <a:prstGeom prst="rect">
            <a:avLst/>
          </a:prstGeom>
        </p:spPr>
        <p:txBody>
          <a:bodyPr lIns="0" tIns="0" rIns="0" bIns="0" rtlCol="0" anchor="t">
            <a:spAutoFit/>
          </a:bodyPr>
          <a:lstStyle/>
          <a:p>
            <a:pPr>
              <a:lnSpc>
                <a:spcPts val="4759"/>
              </a:lnSpc>
            </a:pPr>
            <a:r>
              <a:rPr lang="en-US" sz="3399">
                <a:solidFill>
                  <a:srgbClr val="000000"/>
                </a:solidFill>
                <a:latin typeface="Times Neue Roman Bold"/>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902568" y="1028700"/>
            <a:ext cx="13385432" cy="81300"/>
          </a:xfrm>
          <a:prstGeom prst="rect">
            <a:avLst/>
          </a:prstGeom>
          <a:solidFill>
            <a:srgbClr val="000000"/>
          </a:solidFill>
        </p:spPr>
      </p:sp>
      <p:pic>
        <p:nvPicPr>
          <p:cNvPr id="3" name="Picture 3"/>
          <p:cNvPicPr>
            <a:picLocks noChangeAspect="1"/>
          </p:cNvPicPr>
          <p:nvPr/>
        </p:nvPicPr>
        <p:blipFill>
          <a:blip r:embed="rId3"/>
          <a:srcRect l="5625" t="9718" r="4588" b="11360"/>
          <a:stretch>
            <a:fillRect/>
          </a:stretch>
        </p:blipFill>
        <p:spPr>
          <a:xfrm>
            <a:off x="2275882" y="5723500"/>
            <a:ext cx="11538583" cy="4361183"/>
          </a:xfrm>
          <a:prstGeom prst="rect">
            <a:avLst/>
          </a:prstGeom>
        </p:spPr>
      </p:pic>
      <p:sp>
        <p:nvSpPr>
          <p:cNvPr id="4" name="TextBox 4"/>
          <p:cNvSpPr txBox="1"/>
          <p:nvPr/>
        </p:nvSpPr>
        <p:spPr>
          <a:xfrm>
            <a:off x="499581" y="1705557"/>
            <a:ext cx="16759719" cy="3909174"/>
          </a:xfrm>
          <a:prstGeom prst="rect">
            <a:avLst/>
          </a:prstGeom>
        </p:spPr>
        <p:txBody>
          <a:bodyPr lIns="0" tIns="0" rIns="0" bIns="0" rtlCol="0" anchor="t">
            <a:spAutoFit/>
          </a:bodyPr>
          <a:lstStyle/>
          <a:p>
            <a:pPr marL="690881" lvl="1" indent="-345440" algn="just">
              <a:lnSpc>
                <a:spcPts val="4480"/>
              </a:lnSpc>
              <a:buFont typeface="Arial"/>
              <a:buChar char="•"/>
            </a:pPr>
            <a:r>
              <a:rPr lang="en-US" sz="3200">
                <a:solidFill>
                  <a:srgbClr val="000000"/>
                </a:solidFill>
                <a:latin typeface="Times Neue Roman"/>
              </a:rPr>
              <a:t>The AdaBoost Algorithm is a machine learning algorithm for selecting the best subset of features among all available features</a:t>
            </a:r>
          </a:p>
          <a:p>
            <a:pPr marL="690881" lvl="1" indent="-345440" algn="just">
              <a:lnSpc>
                <a:spcPts val="4480"/>
              </a:lnSpc>
              <a:buFont typeface="Arial"/>
              <a:buChar char="•"/>
            </a:pPr>
            <a:r>
              <a:rPr lang="en-US" sz="3200">
                <a:solidFill>
                  <a:srgbClr val="000000"/>
                </a:solidFill>
                <a:latin typeface="Times Neue Roman"/>
              </a:rPr>
              <a:t>The output of the algorithm is a classifier (a.k.a Prediction Function, Hypothesis Function) called a "Strong Classifier"</a:t>
            </a:r>
          </a:p>
          <a:p>
            <a:pPr marL="690881" lvl="1" indent="-345440" algn="just">
              <a:lnSpc>
                <a:spcPts val="4480"/>
              </a:lnSpc>
              <a:buFont typeface="Arial"/>
              <a:buChar char="•"/>
            </a:pPr>
            <a:r>
              <a:rPr lang="en-US" sz="3200">
                <a:solidFill>
                  <a:srgbClr val="000000"/>
                </a:solidFill>
                <a:latin typeface="Times Neue Roman"/>
              </a:rPr>
              <a:t>A Strong Classifier is made up of a linear combinations of “Weak Classifiers” (best features).</a:t>
            </a:r>
          </a:p>
          <a:p>
            <a:pPr marL="690881" lvl="1" indent="-345440" algn="just">
              <a:lnSpc>
                <a:spcPts val="4480"/>
              </a:lnSpc>
              <a:buFont typeface="Arial"/>
              <a:buChar char="•"/>
            </a:pPr>
            <a:r>
              <a:rPr lang="en-US" sz="3200">
                <a:solidFill>
                  <a:srgbClr val="000000"/>
                </a:solidFill>
                <a:latin typeface="Times Neue Roman"/>
              </a:rPr>
              <a:t>In each iteration, the algorithm finds the error rate for all features and then choose the feature with the lowest error rate for that iteration.</a:t>
            </a:r>
          </a:p>
        </p:txBody>
      </p:sp>
      <p:sp>
        <p:nvSpPr>
          <p:cNvPr id="5" name="TextBox 5"/>
          <p:cNvSpPr txBox="1"/>
          <p:nvPr/>
        </p:nvSpPr>
        <p:spPr>
          <a:xfrm>
            <a:off x="499581" y="9125300"/>
            <a:ext cx="576069" cy="570865"/>
          </a:xfrm>
          <a:prstGeom prst="rect">
            <a:avLst/>
          </a:prstGeom>
        </p:spPr>
        <p:txBody>
          <a:bodyPr lIns="0" tIns="0" rIns="0" bIns="0" rtlCol="0" anchor="t">
            <a:spAutoFit/>
          </a:bodyPr>
          <a:lstStyle/>
          <a:p>
            <a:pPr algn="just">
              <a:lnSpc>
                <a:spcPts val="4759"/>
              </a:lnSpc>
            </a:pPr>
            <a:r>
              <a:rPr lang="en-US" sz="3399">
                <a:solidFill>
                  <a:srgbClr val="000000"/>
                </a:solidFill>
                <a:latin typeface="Times Neue Roman Bold"/>
              </a:rPr>
              <a:t>14</a:t>
            </a:r>
          </a:p>
        </p:txBody>
      </p:sp>
      <p:sp>
        <p:nvSpPr>
          <p:cNvPr id="6" name="TextBox 6"/>
          <p:cNvSpPr txBox="1"/>
          <p:nvPr/>
        </p:nvSpPr>
        <p:spPr>
          <a:xfrm>
            <a:off x="499581" y="642694"/>
            <a:ext cx="7545593" cy="695812"/>
          </a:xfrm>
          <a:prstGeom prst="rect">
            <a:avLst/>
          </a:prstGeom>
        </p:spPr>
        <p:txBody>
          <a:bodyPr lIns="0" tIns="0" rIns="0" bIns="0" rtlCol="0" anchor="t">
            <a:spAutoFit/>
          </a:bodyPr>
          <a:lstStyle/>
          <a:p>
            <a:pPr algn="just">
              <a:lnSpc>
                <a:spcPts val="5739"/>
              </a:lnSpc>
              <a:spcBef>
                <a:spcPct val="0"/>
              </a:spcBef>
            </a:pPr>
            <a:r>
              <a:rPr lang="en-US" sz="4099">
                <a:solidFill>
                  <a:srgbClr val="000000"/>
                </a:solidFill>
                <a:latin typeface="Times Neue Roman Bold"/>
              </a:rPr>
              <a:t>Adaptive Boosting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7221872" y="3322106"/>
            <a:ext cx="5378665" cy="3945339"/>
          </a:xfrm>
          <a:prstGeom prst="rect">
            <a:avLst/>
          </a:prstGeom>
        </p:spPr>
      </p:pic>
      <p:pic>
        <p:nvPicPr>
          <p:cNvPr id="3" name="Picture 3"/>
          <p:cNvPicPr>
            <a:picLocks noChangeAspect="1"/>
          </p:cNvPicPr>
          <p:nvPr/>
        </p:nvPicPr>
        <p:blipFill>
          <a:blip r:embed="rId4"/>
          <a:srcRect/>
          <a:stretch>
            <a:fillRect/>
          </a:stretch>
        </p:blipFill>
        <p:spPr>
          <a:xfrm>
            <a:off x="11907897" y="3322106"/>
            <a:ext cx="5468437" cy="3989269"/>
          </a:xfrm>
          <a:prstGeom prst="rect">
            <a:avLst/>
          </a:prstGeom>
        </p:spPr>
      </p:pic>
      <p:pic>
        <p:nvPicPr>
          <p:cNvPr id="4" name="Picture 4"/>
          <p:cNvPicPr>
            <a:picLocks noChangeAspect="1"/>
          </p:cNvPicPr>
          <p:nvPr/>
        </p:nvPicPr>
        <p:blipFill>
          <a:blip r:embed="rId5"/>
          <a:srcRect r="2400"/>
          <a:stretch>
            <a:fillRect/>
          </a:stretch>
        </p:blipFill>
        <p:spPr>
          <a:xfrm>
            <a:off x="499581" y="2506528"/>
            <a:ext cx="6722291" cy="5273945"/>
          </a:xfrm>
          <a:prstGeom prst="rect">
            <a:avLst/>
          </a:prstGeom>
        </p:spPr>
      </p:pic>
      <p:sp>
        <p:nvSpPr>
          <p:cNvPr id="5" name="TextBox 5"/>
          <p:cNvSpPr txBox="1"/>
          <p:nvPr/>
        </p:nvSpPr>
        <p:spPr>
          <a:xfrm>
            <a:off x="499581" y="9125300"/>
            <a:ext cx="576069" cy="570865"/>
          </a:xfrm>
          <a:prstGeom prst="rect">
            <a:avLst/>
          </a:prstGeom>
        </p:spPr>
        <p:txBody>
          <a:bodyPr lIns="0" tIns="0" rIns="0" bIns="0" rtlCol="0" anchor="t">
            <a:spAutoFit/>
          </a:bodyPr>
          <a:lstStyle/>
          <a:p>
            <a:pPr algn="just">
              <a:lnSpc>
                <a:spcPts val="4759"/>
              </a:lnSpc>
            </a:pPr>
            <a:r>
              <a:rPr lang="en-US" sz="3399">
                <a:solidFill>
                  <a:srgbClr val="000000"/>
                </a:solidFill>
                <a:latin typeface="Times Neue Roman Bold"/>
              </a:rPr>
              <a:t>15</a:t>
            </a:r>
          </a:p>
        </p:txBody>
      </p:sp>
      <p:sp>
        <p:nvSpPr>
          <p:cNvPr id="6" name="AutoShape 6"/>
          <p:cNvSpPr/>
          <p:nvPr/>
        </p:nvSpPr>
        <p:spPr>
          <a:xfrm>
            <a:off x="4902568" y="1028700"/>
            <a:ext cx="13385432" cy="81300"/>
          </a:xfrm>
          <a:prstGeom prst="rect">
            <a:avLst/>
          </a:prstGeom>
          <a:solidFill>
            <a:srgbClr val="000000"/>
          </a:solidFill>
        </p:spPr>
      </p:sp>
      <p:sp>
        <p:nvSpPr>
          <p:cNvPr id="7" name="TextBox 7"/>
          <p:cNvSpPr txBox="1"/>
          <p:nvPr/>
        </p:nvSpPr>
        <p:spPr>
          <a:xfrm>
            <a:off x="499581" y="642694"/>
            <a:ext cx="7545593" cy="695812"/>
          </a:xfrm>
          <a:prstGeom prst="rect">
            <a:avLst/>
          </a:prstGeom>
        </p:spPr>
        <p:txBody>
          <a:bodyPr lIns="0" tIns="0" rIns="0" bIns="0" rtlCol="0" anchor="t">
            <a:spAutoFit/>
          </a:bodyPr>
          <a:lstStyle/>
          <a:p>
            <a:pPr algn="just">
              <a:lnSpc>
                <a:spcPts val="5739"/>
              </a:lnSpc>
              <a:spcBef>
                <a:spcPct val="0"/>
              </a:spcBef>
            </a:pPr>
            <a:r>
              <a:rPr lang="en-US" sz="4099">
                <a:solidFill>
                  <a:srgbClr val="000000"/>
                </a:solidFill>
                <a:latin typeface="Times Neue Roman Bold"/>
              </a:rPr>
              <a:t>Adaptive Boosting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63867" y="2878846"/>
            <a:ext cx="9713833" cy="3458328"/>
          </a:xfrm>
          <a:prstGeom prst="rect">
            <a:avLst/>
          </a:prstGeom>
        </p:spPr>
      </p:pic>
      <p:pic>
        <p:nvPicPr>
          <p:cNvPr id="3" name="Picture 3"/>
          <p:cNvPicPr>
            <a:picLocks noChangeAspect="1"/>
          </p:cNvPicPr>
          <p:nvPr/>
        </p:nvPicPr>
        <p:blipFill>
          <a:blip r:embed="rId3"/>
          <a:srcRect/>
          <a:stretch>
            <a:fillRect/>
          </a:stretch>
        </p:blipFill>
        <p:spPr>
          <a:xfrm>
            <a:off x="1028700" y="6610631"/>
            <a:ext cx="9518548" cy="2099680"/>
          </a:xfrm>
          <a:prstGeom prst="rect">
            <a:avLst/>
          </a:prstGeom>
        </p:spPr>
      </p:pic>
      <p:pic>
        <p:nvPicPr>
          <p:cNvPr id="4" name="Picture 4"/>
          <p:cNvPicPr>
            <a:picLocks noChangeAspect="1"/>
          </p:cNvPicPr>
          <p:nvPr/>
        </p:nvPicPr>
        <p:blipFill>
          <a:blip r:embed="rId4"/>
          <a:srcRect/>
          <a:stretch>
            <a:fillRect/>
          </a:stretch>
        </p:blipFill>
        <p:spPr>
          <a:xfrm>
            <a:off x="11077701" y="4389529"/>
            <a:ext cx="6826438" cy="4442204"/>
          </a:xfrm>
          <a:prstGeom prst="rect">
            <a:avLst/>
          </a:prstGeom>
        </p:spPr>
      </p:pic>
      <p:sp>
        <p:nvSpPr>
          <p:cNvPr id="5" name="TextBox 5"/>
          <p:cNvSpPr txBox="1"/>
          <p:nvPr/>
        </p:nvSpPr>
        <p:spPr>
          <a:xfrm>
            <a:off x="780646" y="1784106"/>
            <a:ext cx="13462220"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after computing all feature values,we need to define a weak classifier  </a:t>
            </a:r>
          </a:p>
        </p:txBody>
      </p:sp>
      <p:sp>
        <p:nvSpPr>
          <p:cNvPr id="6" name="AutoShape 6"/>
          <p:cNvSpPr/>
          <p:nvPr/>
        </p:nvSpPr>
        <p:spPr>
          <a:xfrm>
            <a:off x="4902568" y="1028700"/>
            <a:ext cx="13385432" cy="81300"/>
          </a:xfrm>
          <a:prstGeom prst="rect">
            <a:avLst/>
          </a:prstGeom>
          <a:solidFill>
            <a:srgbClr val="000000"/>
          </a:solidFill>
        </p:spPr>
      </p:sp>
      <p:sp>
        <p:nvSpPr>
          <p:cNvPr id="7" name="TextBox 7"/>
          <p:cNvSpPr txBox="1"/>
          <p:nvPr/>
        </p:nvSpPr>
        <p:spPr>
          <a:xfrm>
            <a:off x="499581" y="642694"/>
            <a:ext cx="7545593" cy="695812"/>
          </a:xfrm>
          <a:prstGeom prst="rect">
            <a:avLst/>
          </a:prstGeom>
        </p:spPr>
        <p:txBody>
          <a:bodyPr lIns="0" tIns="0" rIns="0" bIns="0" rtlCol="0" anchor="t">
            <a:spAutoFit/>
          </a:bodyPr>
          <a:lstStyle/>
          <a:p>
            <a:pPr algn="just">
              <a:lnSpc>
                <a:spcPts val="5739"/>
              </a:lnSpc>
              <a:spcBef>
                <a:spcPct val="0"/>
              </a:spcBef>
            </a:pPr>
            <a:r>
              <a:rPr lang="en-US" sz="4099">
                <a:solidFill>
                  <a:srgbClr val="000000"/>
                </a:solidFill>
                <a:latin typeface="Times Neue Roman Bold"/>
              </a:rPr>
              <a:t>Adaptive Boosting</a:t>
            </a:r>
          </a:p>
        </p:txBody>
      </p:sp>
      <p:sp>
        <p:nvSpPr>
          <p:cNvPr id="8" name="TextBox 8"/>
          <p:cNvSpPr txBox="1"/>
          <p:nvPr/>
        </p:nvSpPr>
        <p:spPr>
          <a:xfrm>
            <a:off x="499581" y="9125300"/>
            <a:ext cx="576069" cy="570865"/>
          </a:xfrm>
          <a:prstGeom prst="rect">
            <a:avLst/>
          </a:prstGeom>
        </p:spPr>
        <p:txBody>
          <a:bodyPr lIns="0" tIns="0" rIns="0" bIns="0" rtlCol="0" anchor="t">
            <a:spAutoFit/>
          </a:bodyPr>
          <a:lstStyle/>
          <a:p>
            <a:pPr algn="just">
              <a:lnSpc>
                <a:spcPts val="4759"/>
              </a:lnSpc>
            </a:pPr>
            <a:r>
              <a:rPr lang="en-US" sz="3399">
                <a:solidFill>
                  <a:srgbClr val="000000"/>
                </a:solidFill>
                <a:latin typeface="Times Neue Roman Bold"/>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r="2510"/>
          <a:stretch>
            <a:fillRect/>
          </a:stretch>
        </p:blipFill>
        <p:spPr>
          <a:xfrm>
            <a:off x="304557" y="197141"/>
            <a:ext cx="8364531" cy="9892718"/>
          </a:xfrm>
          <a:prstGeom prst="rect">
            <a:avLst/>
          </a:prstGeom>
        </p:spPr>
      </p:pic>
      <p:pic>
        <p:nvPicPr>
          <p:cNvPr id="3" name="Picture 3"/>
          <p:cNvPicPr>
            <a:picLocks noChangeAspect="1"/>
          </p:cNvPicPr>
          <p:nvPr/>
        </p:nvPicPr>
        <p:blipFill>
          <a:blip r:embed="rId4"/>
          <a:srcRect/>
          <a:stretch>
            <a:fillRect/>
          </a:stretch>
        </p:blipFill>
        <p:spPr>
          <a:xfrm>
            <a:off x="8669088" y="1028700"/>
            <a:ext cx="581450" cy="408586"/>
          </a:xfrm>
          <a:prstGeom prst="rect">
            <a:avLst/>
          </a:prstGeom>
        </p:spPr>
      </p:pic>
      <p:sp>
        <p:nvSpPr>
          <p:cNvPr id="4" name="TextBox 4"/>
          <p:cNvSpPr txBox="1"/>
          <p:nvPr/>
        </p:nvSpPr>
        <p:spPr>
          <a:xfrm>
            <a:off x="11953554" y="104850"/>
            <a:ext cx="2700561" cy="405691"/>
          </a:xfrm>
          <a:prstGeom prst="rect">
            <a:avLst/>
          </a:prstGeom>
        </p:spPr>
        <p:txBody>
          <a:bodyPr lIns="0" tIns="0" rIns="0" bIns="0" rtlCol="0" anchor="t">
            <a:spAutoFit/>
          </a:bodyPr>
          <a:lstStyle/>
          <a:p>
            <a:pPr>
              <a:lnSpc>
                <a:spcPts val="3359"/>
              </a:lnSpc>
              <a:spcBef>
                <a:spcPct val="0"/>
              </a:spcBef>
            </a:pPr>
            <a:r>
              <a:rPr lang="en-US" sz="2400">
                <a:solidFill>
                  <a:srgbClr val="FA0101"/>
                </a:solidFill>
                <a:latin typeface="Times Neue Roman Bold"/>
              </a:rPr>
              <a:t>AdaBoost Algorithm</a:t>
            </a:r>
          </a:p>
        </p:txBody>
      </p:sp>
      <p:sp>
        <p:nvSpPr>
          <p:cNvPr id="5" name="TextBox 5"/>
          <p:cNvSpPr txBox="1"/>
          <p:nvPr/>
        </p:nvSpPr>
        <p:spPr>
          <a:xfrm>
            <a:off x="9393413" y="791603"/>
            <a:ext cx="3422665" cy="1243742"/>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Times Neue Roman Bold"/>
              </a:rPr>
              <a:t>Start with uniform weights on training examples</a:t>
            </a:r>
          </a:p>
        </p:txBody>
      </p:sp>
      <p:sp>
        <p:nvSpPr>
          <p:cNvPr id="6" name="TextBox 6"/>
          <p:cNvSpPr txBox="1"/>
          <p:nvPr/>
        </p:nvSpPr>
        <p:spPr>
          <a:xfrm>
            <a:off x="9250538" y="2375319"/>
            <a:ext cx="1744191" cy="405691"/>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Times Neue Roman Bold"/>
              </a:rPr>
              <a:t>For T rounds</a:t>
            </a:r>
          </a:p>
        </p:txBody>
      </p:sp>
      <p:sp>
        <p:nvSpPr>
          <p:cNvPr id="7" name="TextBox 7"/>
          <p:cNvSpPr txBox="1"/>
          <p:nvPr/>
        </p:nvSpPr>
        <p:spPr>
          <a:xfrm>
            <a:off x="9327452" y="3534790"/>
            <a:ext cx="3488626" cy="824716"/>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Times Neue Roman Bold"/>
              </a:rPr>
              <a:t>Evaluate weighted error for each feature, pick best.</a:t>
            </a:r>
          </a:p>
        </p:txBody>
      </p:sp>
      <p:sp>
        <p:nvSpPr>
          <p:cNvPr id="8" name="TextBox 8"/>
          <p:cNvSpPr txBox="1"/>
          <p:nvPr/>
        </p:nvSpPr>
        <p:spPr>
          <a:xfrm>
            <a:off x="9393413" y="5648847"/>
            <a:ext cx="3289495" cy="2081793"/>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Times Neue Roman Bold"/>
              </a:rPr>
              <a:t>Re-weight the examples:</a:t>
            </a:r>
          </a:p>
          <a:p>
            <a:pPr>
              <a:lnSpc>
                <a:spcPts val="3359"/>
              </a:lnSpc>
              <a:spcBef>
                <a:spcPct val="0"/>
              </a:spcBef>
            </a:pPr>
            <a:r>
              <a:rPr lang="en-US" sz="2400">
                <a:solidFill>
                  <a:srgbClr val="000000"/>
                </a:solidFill>
                <a:latin typeface="Times Neue Roman Bold"/>
              </a:rPr>
              <a:t>Incorrectly classified -&gt; more weight</a:t>
            </a:r>
          </a:p>
          <a:p>
            <a:pPr>
              <a:lnSpc>
                <a:spcPts val="3359"/>
              </a:lnSpc>
              <a:spcBef>
                <a:spcPct val="0"/>
              </a:spcBef>
            </a:pPr>
            <a:r>
              <a:rPr lang="en-US" sz="2400">
                <a:solidFill>
                  <a:srgbClr val="000000"/>
                </a:solidFill>
                <a:latin typeface="Times Neue Roman Bold"/>
              </a:rPr>
              <a:t>Correctly classified -&gt; less weight</a:t>
            </a:r>
          </a:p>
        </p:txBody>
      </p:sp>
      <p:sp>
        <p:nvSpPr>
          <p:cNvPr id="9" name="TextBox 9"/>
          <p:cNvSpPr txBox="1"/>
          <p:nvPr/>
        </p:nvSpPr>
        <p:spPr>
          <a:xfrm>
            <a:off x="9250538" y="7950731"/>
            <a:ext cx="3565540" cy="1662767"/>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Times Neue Roman Bold"/>
              </a:rPr>
              <a:t>Final classifier is combination of the weak ones, weighted according to error they had.</a:t>
            </a:r>
          </a:p>
        </p:txBody>
      </p:sp>
      <p:pic>
        <p:nvPicPr>
          <p:cNvPr id="10" name="Picture 10"/>
          <p:cNvPicPr>
            <a:picLocks noChangeAspect="1"/>
          </p:cNvPicPr>
          <p:nvPr/>
        </p:nvPicPr>
        <p:blipFill>
          <a:blip r:embed="rId4"/>
          <a:srcRect/>
          <a:stretch>
            <a:fillRect/>
          </a:stretch>
        </p:blipFill>
        <p:spPr>
          <a:xfrm>
            <a:off x="8562550" y="3612895"/>
            <a:ext cx="581450" cy="408586"/>
          </a:xfrm>
          <a:prstGeom prst="rect">
            <a:avLst/>
          </a:prstGeom>
        </p:spPr>
      </p:pic>
      <p:pic>
        <p:nvPicPr>
          <p:cNvPr id="11" name="Picture 11"/>
          <p:cNvPicPr>
            <a:picLocks noChangeAspect="1"/>
          </p:cNvPicPr>
          <p:nvPr/>
        </p:nvPicPr>
        <p:blipFill>
          <a:blip r:embed="rId4"/>
          <a:srcRect/>
          <a:stretch>
            <a:fillRect/>
          </a:stretch>
        </p:blipFill>
        <p:spPr>
          <a:xfrm>
            <a:off x="8669088" y="5696472"/>
            <a:ext cx="581450" cy="408586"/>
          </a:xfrm>
          <a:prstGeom prst="rect">
            <a:avLst/>
          </a:prstGeom>
        </p:spPr>
      </p:pic>
      <p:pic>
        <p:nvPicPr>
          <p:cNvPr id="12" name="Picture 12"/>
          <p:cNvPicPr>
            <a:picLocks noChangeAspect="1"/>
          </p:cNvPicPr>
          <p:nvPr/>
        </p:nvPicPr>
        <p:blipFill>
          <a:blip r:embed="rId4"/>
          <a:srcRect/>
          <a:stretch>
            <a:fillRect/>
          </a:stretch>
        </p:blipFill>
        <p:spPr>
          <a:xfrm>
            <a:off x="8562550" y="7998356"/>
            <a:ext cx="581450" cy="408586"/>
          </a:xfrm>
          <a:prstGeom prst="rect">
            <a:avLst/>
          </a:prstGeom>
        </p:spPr>
      </p:pic>
      <p:pic>
        <p:nvPicPr>
          <p:cNvPr id="13" name="Picture 13"/>
          <p:cNvPicPr>
            <a:picLocks noChangeAspect="1"/>
          </p:cNvPicPr>
          <p:nvPr/>
        </p:nvPicPr>
        <p:blipFill>
          <a:blip r:embed="rId5"/>
          <a:srcRect/>
          <a:stretch>
            <a:fillRect/>
          </a:stretch>
        </p:blipFill>
        <p:spPr>
          <a:xfrm>
            <a:off x="12892278" y="1991725"/>
            <a:ext cx="5150220" cy="6303551"/>
          </a:xfrm>
          <a:prstGeom prst="rect">
            <a:avLst/>
          </a:prstGeom>
        </p:spPr>
      </p:pic>
      <p:sp>
        <p:nvSpPr>
          <p:cNvPr id="14" name="TextBox 14"/>
          <p:cNvSpPr txBox="1"/>
          <p:nvPr/>
        </p:nvSpPr>
        <p:spPr>
          <a:xfrm>
            <a:off x="16971266" y="9299490"/>
            <a:ext cx="576069" cy="570865"/>
          </a:xfrm>
          <a:prstGeom prst="rect">
            <a:avLst/>
          </a:prstGeom>
        </p:spPr>
        <p:txBody>
          <a:bodyPr lIns="0" tIns="0" rIns="0" bIns="0" rtlCol="0" anchor="t">
            <a:spAutoFit/>
          </a:bodyPr>
          <a:lstStyle/>
          <a:p>
            <a:pPr algn="just">
              <a:lnSpc>
                <a:spcPts val="4759"/>
              </a:lnSpc>
            </a:pPr>
            <a:r>
              <a:rPr lang="en-US" sz="3399">
                <a:solidFill>
                  <a:srgbClr val="000000"/>
                </a:solidFill>
                <a:latin typeface="Times Neue Roman Bold"/>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7865" b="7865"/>
          <a:stretch>
            <a:fillRect/>
          </a:stretch>
        </p:blipFill>
        <p:spPr>
          <a:xfrm>
            <a:off x="0" y="0"/>
            <a:ext cx="18288000" cy="10287000"/>
          </a:xfrm>
          <a:prstGeom prst="rect">
            <a:avLst/>
          </a:prstGeom>
        </p:spPr>
      </p:pic>
      <p:sp>
        <p:nvSpPr>
          <p:cNvPr id="3" name="TextBox 3"/>
          <p:cNvSpPr txBox="1"/>
          <p:nvPr/>
        </p:nvSpPr>
        <p:spPr>
          <a:xfrm>
            <a:off x="3635990" y="4130091"/>
            <a:ext cx="10673835" cy="1172820"/>
          </a:xfrm>
          <a:prstGeom prst="rect">
            <a:avLst/>
          </a:prstGeom>
        </p:spPr>
        <p:txBody>
          <a:bodyPr lIns="0" tIns="0" rIns="0" bIns="0" rtlCol="0" anchor="t">
            <a:spAutoFit/>
          </a:bodyPr>
          <a:lstStyle/>
          <a:p>
            <a:pPr algn="ctr">
              <a:lnSpc>
                <a:spcPts val="9015"/>
              </a:lnSpc>
            </a:pPr>
            <a:r>
              <a:rPr lang="en-US" sz="8270" spc="388">
                <a:solidFill>
                  <a:srgbClr val="000000"/>
                </a:solidFill>
                <a:latin typeface="Times Neue Roman Bold"/>
              </a:rPr>
              <a:t>Cascade Classifier</a:t>
            </a:r>
          </a:p>
        </p:txBody>
      </p:sp>
      <p:sp>
        <p:nvSpPr>
          <p:cNvPr id="4" name="TextBox 4"/>
          <p:cNvSpPr txBox="1"/>
          <p:nvPr/>
        </p:nvSpPr>
        <p:spPr>
          <a:xfrm>
            <a:off x="452631" y="457835"/>
            <a:ext cx="576069" cy="570865"/>
          </a:xfrm>
          <a:prstGeom prst="rect">
            <a:avLst/>
          </a:prstGeom>
        </p:spPr>
        <p:txBody>
          <a:bodyPr lIns="0" tIns="0" rIns="0" bIns="0" rtlCol="0" anchor="t">
            <a:spAutoFit/>
          </a:bodyPr>
          <a:lstStyle/>
          <a:p>
            <a:pPr>
              <a:lnSpc>
                <a:spcPts val="4759"/>
              </a:lnSpc>
            </a:pPr>
            <a:r>
              <a:rPr lang="en-US" sz="3399">
                <a:solidFill>
                  <a:srgbClr val="000000"/>
                </a:solidFill>
                <a:latin typeface="Times Neue Roman Bold"/>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036346" y="1028700"/>
            <a:ext cx="13251654" cy="23967"/>
          </a:xfrm>
          <a:prstGeom prst="rect">
            <a:avLst/>
          </a:prstGeom>
          <a:solidFill>
            <a:srgbClr val="000000"/>
          </a:solidFill>
        </p:spPr>
      </p:sp>
      <p:pic>
        <p:nvPicPr>
          <p:cNvPr id="3" name="Picture 3"/>
          <p:cNvPicPr>
            <a:picLocks noChangeAspect="1"/>
          </p:cNvPicPr>
          <p:nvPr/>
        </p:nvPicPr>
        <p:blipFill>
          <a:blip r:embed="rId3"/>
          <a:srcRect t="5498" b="5208"/>
          <a:stretch>
            <a:fillRect/>
          </a:stretch>
        </p:blipFill>
        <p:spPr>
          <a:xfrm>
            <a:off x="2359503" y="5100345"/>
            <a:ext cx="12838137" cy="4967550"/>
          </a:xfrm>
          <a:prstGeom prst="rect">
            <a:avLst/>
          </a:prstGeom>
        </p:spPr>
      </p:pic>
      <p:sp>
        <p:nvSpPr>
          <p:cNvPr id="4" name="TextBox 4"/>
          <p:cNvSpPr txBox="1"/>
          <p:nvPr/>
        </p:nvSpPr>
        <p:spPr>
          <a:xfrm>
            <a:off x="499581" y="1514947"/>
            <a:ext cx="16759719" cy="3347273"/>
          </a:xfrm>
          <a:prstGeom prst="rect">
            <a:avLst/>
          </a:prstGeom>
        </p:spPr>
        <p:txBody>
          <a:bodyPr lIns="0" tIns="0" rIns="0" bIns="0" rtlCol="0" anchor="t">
            <a:spAutoFit/>
          </a:bodyPr>
          <a:lstStyle/>
          <a:p>
            <a:pPr marL="690881" lvl="1" indent="-345440" algn="just">
              <a:lnSpc>
                <a:spcPts val="4480"/>
              </a:lnSpc>
              <a:buFont typeface="Arial"/>
              <a:buChar char="•"/>
            </a:pPr>
            <a:r>
              <a:rPr lang="en-US" sz="3200">
                <a:solidFill>
                  <a:srgbClr val="000000"/>
                </a:solidFill>
                <a:latin typeface="Times Neue Roman"/>
              </a:rPr>
              <a:t>A Cascade Classifier is a multi-stage classifier that can perform detection quickly and accurately.</a:t>
            </a:r>
          </a:p>
          <a:p>
            <a:pPr marL="690881" lvl="1" indent="-345440" algn="just">
              <a:lnSpc>
                <a:spcPts val="4480"/>
              </a:lnSpc>
              <a:buFont typeface="Arial"/>
              <a:buChar char="•"/>
            </a:pPr>
            <a:r>
              <a:rPr lang="en-US" sz="3200">
                <a:solidFill>
                  <a:srgbClr val="000000"/>
                </a:solidFill>
                <a:latin typeface="Times Neue Roman"/>
              </a:rPr>
              <a:t>Each stage consists of a strong classifier produced by the AdaBoost Algorithm. From one stage to another, the number of weak classifiers in a strong classifier increases.</a:t>
            </a:r>
          </a:p>
          <a:p>
            <a:pPr marL="690881" lvl="1" indent="-345440" algn="just">
              <a:lnSpc>
                <a:spcPts val="4480"/>
              </a:lnSpc>
              <a:buFont typeface="Arial"/>
              <a:buChar char="•"/>
            </a:pPr>
            <a:r>
              <a:rPr lang="en-US" sz="3200">
                <a:solidFill>
                  <a:srgbClr val="000000"/>
                </a:solidFill>
                <a:latin typeface="Times Neue Roman"/>
              </a:rPr>
              <a:t>An input is evaluated on a sequential (stage by stage) basis. If a classifier for a specific stage outputs a negative result, the input is discarded immediately</a:t>
            </a:r>
          </a:p>
          <a:p>
            <a:pPr marL="690881" lvl="1" indent="-345440" algn="just">
              <a:lnSpc>
                <a:spcPts val="4480"/>
              </a:lnSpc>
              <a:buFont typeface="Arial"/>
              <a:buChar char="•"/>
            </a:pPr>
            <a:r>
              <a:rPr lang="en-US" sz="3200">
                <a:solidFill>
                  <a:srgbClr val="000000"/>
                </a:solidFill>
                <a:latin typeface="Times Neue Roman"/>
              </a:rPr>
              <a:t>In case the output is positive, the input is forwarded on to the next stage</a:t>
            </a:r>
          </a:p>
        </p:txBody>
      </p:sp>
      <p:sp>
        <p:nvSpPr>
          <p:cNvPr id="5" name="TextBox 5"/>
          <p:cNvSpPr txBox="1"/>
          <p:nvPr/>
        </p:nvSpPr>
        <p:spPr>
          <a:xfrm>
            <a:off x="499581" y="9125300"/>
            <a:ext cx="576069" cy="570865"/>
          </a:xfrm>
          <a:prstGeom prst="rect">
            <a:avLst/>
          </a:prstGeom>
        </p:spPr>
        <p:txBody>
          <a:bodyPr lIns="0" tIns="0" rIns="0" bIns="0" rtlCol="0" anchor="t">
            <a:spAutoFit/>
          </a:bodyPr>
          <a:lstStyle/>
          <a:p>
            <a:pPr algn="just">
              <a:lnSpc>
                <a:spcPts val="4759"/>
              </a:lnSpc>
            </a:pPr>
            <a:r>
              <a:rPr lang="en-US" sz="3399">
                <a:solidFill>
                  <a:srgbClr val="000000"/>
                </a:solidFill>
                <a:latin typeface="Times Neue Roman Bold"/>
              </a:rPr>
              <a:t>19</a:t>
            </a:r>
          </a:p>
        </p:txBody>
      </p:sp>
      <p:sp>
        <p:nvSpPr>
          <p:cNvPr id="6" name="TextBox 6"/>
          <p:cNvSpPr txBox="1"/>
          <p:nvPr/>
        </p:nvSpPr>
        <p:spPr>
          <a:xfrm>
            <a:off x="499581" y="642694"/>
            <a:ext cx="7545593" cy="695961"/>
          </a:xfrm>
          <a:prstGeom prst="rect">
            <a:avLst/>
          </a:prstGeom>
        </p:spPr>
        <p:txBody>
          <a:bodyPr lIns="0" tIns="0" rIns="0" bIns="0" rtlCol="0" anchor="t">
            <a:spAutoFit/>
          </a:bodyPr>
          <a:lstStyle/>
          <a:p>
            <a:pPr algn="just">
              <a:lnSpc>
                <a:spcPts val="5739"/>
              </a:lnSpc>
              <a:spcBef>
                <a:spcPct val="0"/>
              </a:spcBef>
            </a:pPr>
            <a:r>
              <a:rPr lang="en-US" sz="4099">
                <a:solidFill>
                  <a:srgbClr val="000000"/>
                </a:solidFill>
                <a:latin typeface="Times Neue Roman Bold"/>
              </a:rPr>
              <a:t>Cascade Classifier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437" t="77742" r="44574"/>
          <a:stretch>
            <a:fillRect/>
          </a:stretch>
        </p:blipFill>
        <p:spPr>
          <a:xfrm rot="-5400000">
            <a:off x="-214855" y="2048461"/>
            <a:ext cx="10287000" cy="6190079"/>
          </a:xfrm>
          <a:prstGeom prst="rect">
            <a:avLst/>
          </a:prstGeom>
        </p:spPr>
      </p:pic>
      <p:sp>
        <p:nvSpPr>
          <p:cNvPr id="3" name="TextBox 3"/>
          <p:cNvSpPr txBox="1"/>
          <p:nvPr/>
        </p:nvSpPr>
        <p:spPr>
          <a:xfrm>
            <a:off x="3143197" y="1095375"/>
            <a:ext cx="3011470" cy="992740"/>
          </a:xfrm>
          <a:prstGeom prst="rect">
            <a:avLst/>
          </a:prstGeom>
        </p:spPr>
        <p:txBody>
          <a:bodyPr lIns="0" tIns="0" rIns="0" bIns="0" rtlCol="0" anchor="t">
            <a:spAutoFit/>
          </a:bodyPr>
          <a:lstStyle/>
          <a:p>
            <a:pPr>
              <a:lnSpc>
                <a:spcPts val="7604"/>
              </a:lnSpc>
            </a:pPr>
            <a:r>
              <a:rPr lang="en-US" sz="6976" spc="327">
                <a:solidFill>
                  <a:srgbClr val="000000"/>
                </a:solidFill>
                <a:latin typeface="Times Neue Roman Bold"/>
              </a:rPr>
              <a:t>Plane</a:t>
            </a:r>
          </a:p>
        </p:txBody>
      </p:sp>
      <p:grpSp>
        <p:nvGrpSpPr>
          <p:cNvPr id="4" name="Group 4"/>
          <p:cNvGrpSpPr/>
          <p:nvPr/>
        </p:nvGrpSpPr>
        <p:grpSpPr>
          <a:xfrm rot="5400000">
            <a:off x="8788485" y="1029254"/>
            <a:ext cx="401857" cy="401214"/>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23232"/>
            </a:solidFill>
          </p:spPr>
        </p:sp>
      </p:grpSp>
      <p:grpSp>
        <p:nvGrpSpPr>
          <p:cNvPr id="6" name="Group 6"/>
          <p:cNvGrpSpPr/>
          <p:nvPr/>
        </p:nvGrpSpPr>
        <p:grpSpPr>
          <a:xfrm rot="5400000">
            <a:off x="8788485" y="2073737"/>
            <a:ext cx="401857" cy="401214"/>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23232"/>
            </a:solidFill>
          </p:spPr>
        </p:sp>
      </p:grpSp>
      <p:grpSp>
        <p:nvGrpSpPr>
          <p:cNvPr id="8" name="Group 8"/>
          <p:cNvGrpSpPr/>
          <p:nvPr/>
        </p:nvGrpSpPr>
        <p:grpSpPr>
          <a:xfrm rot="5400000">
            <a:off x="8788485" y="3236719"/>
            <a:ext cx="401857" cy="401214"/>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23232"/>
            </a:solidFill>
          </p:spPr>
        </p:sp>
      </p:grpSp>
      <p:sp>
        <p:nvSpPr>
          <p:cNvPr id="10" name="TextBox 10"/>
          <p:cNvSpPr txBox="1"/>
          <p:nvPr/>
        </p:nvSpPr>
        <p:spPr>
          <a:xfrm>
            <a:off x="9853988" y="876300"/>
            <a:ext cx="5149656" cy="634888"/>
          </a:xfrm>
          <a:prstGeom prst="rect">
            <a:avLst/>
          </a:prstGeom>
        </p:spPr>
        <p:txBody>
          <a:bodyPr lIns="0" tIns="0" rIns="0" bIns="0" rtlCol="0" anchor="t">
            <a:spAutoFit/>
          </a:bodyPr>
          <a:lstStyle/>
          <a:p>
            <a:pPr>
              <a:lnSpc>
                <a:spcPts val="5442"/>
              </a:lnSpc>
            </a:pPr>
            <a:r>
              <a:rPr lang="en-US" sz="3201" spc="64">
                <a:solidFill>
                  <a:srgbClr val="323232"/>
                </a:solidFill>
                <a:latin typeface="Times Neue Roman"/>
              </a:rPr>
              <a:t>Introduction?</a:t>
            </a:r>
          </a:p>
        </p:txBody>
      </p:sp>
      <p:sp>
        <p:nvSpPr>
          <p:cNvPr id="11" name="TextBox 11"/>
          <p:cNvSpPr txBox="1"/>
          <p:nvPr/>
        </p:nvSpPr>
        <p:spPr>
          <a:xfrm>
            <a:off x="9853988" y="1878464"/>
            <a:ext cx="5919318" cy="634888"/>
          </a:xfrm>
          <a:prstGeom prst="rect">
            <a:avLst/>
          </a:prstGeom>
        </p:spPr>
        <p:txBody>
          <a:bodyPr lIns="0" tIns="0" rIns="0" bIns="0" rtlCol="0" anchor="t">
            <a:spAutoFit/>
          </a:bodyPr>
          <a:lstStyle/>
          <a:p>
            <a:pPr>
              <a:lnSpc>
                <a:spcPts val="5442"/>
              </a:lnSpc>
            </a:pPr>
            <a:r>
              <a:rPr lang="en-US" sz="3201" spc="64">
                <a:solidFill>
                  <a:srgbClr val="323232"/>
                </a:solidFill>
                <a:latin typeface="Times Neue Roman"/>
              </a:rPr>
              <a:t>What are Haar-like features?</a:t>
            </a:r>
          </a:p>
        </p:txBody>
      </p:sp>
      <p:sp>
        <p:nvSpPr>
          <p:cNvPr id="12" name="TextBox 12"/>
          <p:cNvSpPr txBox="1"/>
          <p:nvPr/>
        </p:nvSpPr>
        <p:spPr>
          <a:xfrm>
            <a:off x="9853988" y="2999127"/>
            <a:ext cx="5149656" cy="634888"/>
          </a:xfrm>
          <a:prstGeom prst="rect">
            <a:avLst/>
          </a:prstGeom>
        </p:spPr>
        <p:txBody>
          <a:bodyPr lIns="0" tIns="0" rIns="0" bIns="0" rtlCol="0" anchor="t">
            <a:spAutoFit/>
          </a:bodyPr>
          <a:lstStyle/>
          <a:p>
            <a:pPr>
              <a:lnSpc>
                <a:spcPts val="5442"/>
              </a:lnSpc>
            </a:pPr>
            <a:r>
              <a:rPr lang="en-US" sz="3201" spc="64">
                <a:solidFill>
                  <a:srgbClr val="323232"/>
                </a:solidFill>
                <a:latin typeface="Times Neue Roman"/>
              </a:rPr>
              <a:t>What is an Integral Image?</a:t>
            </a:r>
          </a:p>
        </p:txBody>
      </p:sp>
      <p:grpSp>
        <p:nvGrpSpPr>
          <p:cNvPr id="13" name="Group 13"/>
          <p:cNvGrpSpPr/>
          <p:nvPr/>
        </p:nvGrpSpPr>
        <p:grpSpPr>
          <a:xfrm rot="5400000">
            <a:off x="8788485" y="4399722"/>
            <a:ext cx="401857" cy="401214"/>
            <a:chOff x="0" y="0"/>
            <a:chExt cx="6350000" cy="6339840"/>
          </a:xfrm>
        </p:grpSpPr>
        <p:sp>
          <p:nvSpPr>
            <p:cNvPr id="14" name="Freeform 1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23232"/>
            </a:solidFill>
          </p:spPr>
        </p:sp>
      </p:grpSp>
      <p:sp>
        <p:nvSpPr>
          <p:cNvPr id="15" name="TextBox 15"/>
          <p:cNvSpPr txBox="1"/>
          <p:nvPr/>
        </p:nvSpPr>
        <p:spPr>
          <a:xfrm>
            <a:off x="9853988" y="4162130"/>
            <a:ext cx="7137386" cy="634888"/>
          </a:xfrm>
          <a:prstGeom prst="rect">
            <a:avLst/>
          </a:prstGeom>
        </p:spPr>
        <p:txBody>
          <a:bodyPr lIns="0" tIns="0" rIns="0" bIns="0" rtlCol="0" anchor="t">
            <a:spAutoFit/>
          </a:bodyPr>
          <a:lstStyle/>
          <a:p>
            <a:pPr>
              <a:lnSpc>
                <a:spcPts val="5442"/>
              </a:lnSpc>
            </a:pPr>
            <a:r>
              <a:rPr lang="en-US" sz="3201" spc="64">
                <a:solidFill>
                  <a:srgbClr val="323232"/>
                </a:solidFill>
                <a:latin typeface="Times Neue Roman"/>
              </a:rPr>
              <a:t>Haar like features with Integral Image</a:t>
            </a:r>
          </a:p>
        </p:txBody>
      </p:sp>
      <p:sp>
        <p:nvSpPr>
          <p:cNvPr id="16" name="TextBox 16"/>
          <p:cNvSpPr txBox="1"/>
          <p:nvPr/>
        </p:nvSpPr>
        <p:spPr>
          <a:xfrm>
            <a:off x="9853988" y="5372758"/>
            <a:ext cx="5149656" cy="634888"/>
          </a:xfrm>
          <a:prstGeom prst="rect">
            <a:avLst/>
          </a:prstGeom>
        </p:spPr>
        <p:txBody>
          <a:bodyPr lIns="0" tIns="0" rIns="0" bIns="0" rtlCol="0" anchor="t">
            <a:spAutoFit/>
          </a:bodyPr>
          <a:lstStyle/>
          <a:p>
            <a:pPr>
              <a:lnSpc>
                <a:spcPts val="5442"/>
              </a:lnSpc>
            </a:pPr>
            <a:r>
              <a:rPr lang="en-US" sz="3201" spc="64">
                <a:solidFill>
                  <a:srgbClr val="323232"/>
                </a:solidFill>
                <a:latin typeface="Times Neue Roman"/>
              </a:rPr>
              <a:t>AdaBoost </a:t>
            </a:r>
          </a:p>
        </p:txBody>
      </p:sp>
      <p:grpSp>
        <p:nvGrpSpPr>
          <p:cNvPr id="17" name="Group 17"/>
          <p:cNvGrpSpPr/>
          <p:nvPr/>
        </p:nvGrpSpPr>
        <p:grpSpPr>
          <a:xfrm rot="5400000">
            <a:off x="8788485" y="5610350"/>
            <a:ext cx="401857" cy="401214"/>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23232"/>
            </a:solidFill>
          </p:spPr>
        </p:sp>
      </p:grpSp>
      <p:sp>
        <p:nvSpPr>
          <p:cNvPr id="19" name="TextBox 19"/>
          <p:cNvSpPr txBox="1"/>
          <p:nvPr/>
        </p:nvSpPr>
        <p:spPr>
          <a:xfrm>
            <a:off x="9853988" y="6669111"/>
            <a:ext cx="5559735" cy="634888"/>
          </a:xfrm>
          <a:prstGeom prst="rect">
            <a:avLst/>
          </a:prstGeom>
        </p:spPr>
        <p:txBody>
          <a:bodyPr lIns="0" tIns="0" rIns="0" bIns="0" rtlCol="0" anchor="t">
            <a:spAutoFit/>
          </a:bodyPr>
          <a:lstStyle/>
          <a:p>
            <a:pPr>
              <a:lnSpc>
                <a:spcPts val="5442"/>
              </a:lnSpc>
            </a:pPr>
            <a:r>
              <a:rPr lang="en-US" sz="3201" spc="64">
                <a:solidFill>
                  <a:srgbClr val="323232"/>
                </a:solidFill>
                <a:latin typeface="Times Neue Roman"/>
              </a:rPr>
              <a:t>Cascade filter</a:t>
            </a:r>
          </a:p>
        </p:txBody>
      </p:sp>
      <p:grpSp>
        <p:nvGrpSpPr>
          <p:cNvPr id="20" name="Group 20"/>
          <p:cNvGrpSpPr/>
          <p:nvPr/>
        </p:nvGrpSpPr>
        <p:grpSpPr>
          <a:xfrm rot="5400000">
            <a:off x="8788485" y="6906703"/>
            <a:ext cx="401857" cy="401214"/>
            <a:chOff x="0" y="0"/>
            <a:chExt cx="6350000" cy="6339840"/>
          </a:xfrm>
        </p:grpSpPr>
        <p:sp>
          <p:nvSpPr>
            <p:cNvPr id="21" name="Freeform 2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23232"/>
            </a:solidFill>
          </p:spPr>
        </p:sp>
      </p:grpSp>
      <p:sp>
        <p:nvSpPr>
          <p:cNvPr id="22" name="TextBox 22"/>
          <p:cNvSpPr txBox="1"/>
          <p:nvPr/>
        </p:nvSpPr>
        <p:spPr>
          <a:xfrm>
            <a:off x="282807" y="242236"/>
            <a:ext cx="576069" cy="570865"/>
          </a:xfrm>
          <a:prstGeom prst="rect">
            <a:avLst/>
          </a:prstGeom>
        </p:spPr>
        <p:txBody>
          <a:bodyPr lIns="0" tIns="0" rIns="0" bIns="0" rtlCol="0" anchor="t">
            <a:spAutoFit/>
          </a:bodyPr>
          <a:lstStyle/>
          <a:p>
            <a:pPr>
              <a:lnSpc>
                <a:spcPts val="4759"/>
              </a:lnSpc>
            </a:pPr>
            <a:r>
              <a:rPr lang="en-US" sz="3399">
                <a:solidFill>
                  <a:srgbClr val="000000"/>
                </a:solidFill>
                <a:latin typeface="Times Neue Roman Bold"/>
              </a:rPr>
              <a:t>02</a:t>
            </a:r>
          </a:p>
        </p:txBody>
      </p:sp>
      <p:sp>
        <p:nvSpPr>
          <p:cNvPr id="23" name="TextBox 23"/>
          <p:cNvSpPr txBox="1"/>
          <p:nvPr/>
        </p:nvSpPr>
        <p:spPr>
          <a:xfrm>
            <a:off x="9832821" y="7917839"/>
            <a:ext cx="7603821" cy="634888"/>
          </a:xfrm>
          <a:prstGeom prst="rect">
            <a:avLst/>
          </a:prstGeom>
        </p:spPr>
        <p:txBody>
          <a:bodyPr lIns="0" tIns="0" rIns="0" bIns="0" rtlCol="0" anchor="t">
            <a:spAutoFit/>
          </a:bodyPr>
          <a:lstStyle/>
          <a:p>
            <a:pPr>
              <a:lnSpc>
                <a:spcPts val="5442"/>
              </a:lnSpc>
            </a:pPr>
            <a:r>
              <a:rPr lang="en-US" sz="3201" spc="64">
                <a:solidFill>
                  <a:srgbClr val="323232"/>
                </a:solidFill>
                <a:latin typeface="Times Neue Roman"/>
              </a:rPr>
              <a:t>Practical Implementation </a:t>
            </a:r>
            <a:r>
              <a:rPr lang="en-US" sz="3201" spc="24">
                <a:solidFill>
                  <a:srgbClr val="323232"/>
                </a:solidFill>
                <a:latin typeface="Arimo"/>
              </a:rPr>
              <a:t>and Evaluation</a:t>
            </a:r>
          </a:p>
        </p:txBody>
      </p:sp>
      <p:grpSp>
        <p:nvGrpSpPr>
          <p:cNvPr id="24" name="Group 24"/>
          <p:cNvGrpSpPr/>
          <p:nvPr/>
        </p:nvGrpSpPr>
        <p:grpSpPr>
          <a:xfrm rot="5400000">
            <a:off x="8767318" y="8155431"/>
            <a:ext cx="401857" cy="401214"/>
            <a:chOff x="0" y="0"/>
            <a:chExt cx="6350000" cy="6339840"/>
          </a:xfrm>
        </p:grpSpPr>
        <p:sp>
          <p:nvSpPr>
            <p:cNvPr id="25" name="Freeform 2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23232"/>
            </a:solid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7865" b="7865"/>
          <a:stretch>
            <a:fillRect/>
          </a:stretch>
        </p:blipFill>
        <p:spPr>
          <a:xfrm>
            <a:off x="0" y="0"/>
            <a:ext cx="18288000" cy="10287000"/>
          </a:xfrm>
          <a:prstGeom prst="rect">
            <a:avLst/>
          </a:prstGeom>
        </p:spPr>
      </p:pic>
      <p:sp>
        <p:nvSpPr>
          <p:cNvPr id="3" name="TextBox 3"/>
          <p:cNvSpPr txBox="1"/>
          <p:nvPr/>
        </p:nvSpPr>
        <p:spPr>
          <a:xfrm>
            <a:off x="3568088" y="2511775"/>
            <a:ext cx="10673835" cy="3458820"/>
          </a:xfrm>
          <a:prstGeom prst="rect">
            <a:avLst/>
          </a:prstGeom>
        </p:spPr>
        <p:txBody>
          <a:bodyPr lIns="0" tIns="0" rIns="0" bIns="0" rtlCol="0" anchor="t">
            <a:spAutoFit/>
          </a:bodyPr>
          <a:lstStyle/>
          <a:p>
            <a:pPr algn="ctr">
              <a:lnSpc>
                <a:spcPts val="9015"/>
              </a:lnSpc>
            </a:pPr>
            <a:r>
              <a:rPr lang="en-US" sz="8270" spc="388">
                <a:solidFill>
                  <a:srgbClr val="000000"/>
                </a:solidFill>
                <a:latin typeface="Times Neue Roman Bold"/>
              </a:rPr>
              <a:t>Practical Implementation</a:t>
            </a:r>
          </a:p>
          <a:p>
            <a:pPr algn="ctr">
              <a:lnSpc>
                <a:spcPts val="9015"/>
              </a:lnSpc>
            </a:pPr>
            <a:r>
              <a:rPr lang="en-US" sz="8270" spc="388">
                <a:solidFill>
                  <a:srgbClr val="000000"/>
                </a:solidFill>
                <a:latin typeface="Times Neue Roman Bold"/>
              </a:rPr>
              <a:t>and Evaluation</a:t>
            </a:r>
          </a:p>
        </p:txBody>
      </p:sp>
      <p:sp>
        <p:nvSpPr>
          <p:cNvPr id="4" name="TextBox 4"/>
          <p:cNvSpPr txBox="1"/>
          <p:nvPr/>
        </p:nvSpPr>
        <p:spPr>
          <a:xfrm>
            <a:off x="328272" y="243348"/>
            <a:ext cx="576069" cy="570865"/>
          </a:xfrm>
          <a:prstGeom prst="rect">
            <a:avLst/>
          </a:prstGeom>
        </p:spPr>
        <p:txBody>
          <a:bodyPr lIns="0" tIns="0" rIns="0" bIns="0" rtlCol="0" anchor="t">
            <a:spAutoFit/>
          </a:bodyPr>
          <a:lstStyle/>
          <a:p>
            <a:pPr>
              <a:lnSpc>
                <a:spcPts val="4759"/>
              </a:lnSpc>
            </a:pPr>
            <a:r>
              <a:rPr lang="en-US" sz="3399">
                <a:solidFill>
                  <a:srgbClr val="000000"/>
                </a:solidFill>
                <a:latin typeface="Times Neue Roman Bold"/>
              </a:rPr>
              <a:t>20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638085" y="950286"/>
            <a:ext cx="8649915" cy="78414"/>
          </a:xfrm>
          <a:prstGeom prst="rect">
            <a:avLst/>
          </a:prstGeom>
          <a:solidFill>
            <a:srgbClr val="000000"/>
          </a:solidFill>
        </p:spPr>
      </p:sp>
      <p:sp>
        <p:nvSpPr>
          <p:cNvPr id="3" name="TextBox 3"/>
          <p:cNvSpPr txBox="1"/>
          <p:nvPr/>
        </p:nvSpPr>
        <p:spPr>
          <a:xfrm>
            <a:off x="524852" y="1755587"/>
            <a:ext cx="17238296" cy="6156776"/>
          </a:xfrm>
          <a:prstGeom prst="rect">
            <a:avLst/>
          </a:prstGeom>
        </p:spPr>
        <p:txBody>
          <a:bodyPr lIns="0" tIns="0" rIns="0" bIns="0" rtlCol="0" anchor="t">
            <a:spAutoFit/>
          </a:bodyPr>
          <a:lstStyle/>
          <a:p>
            <a:pPr>
              <a:lnSpc>
                <a:spcPts val="4480"/>
              </a:lnSpc>
            </a:pPr>
            <a:r>
              <a:rPr lang="en-US" sz="3200">
                <a:solidFill>
                  <a:srgbClr val="000000"/>
                </a:solidFill>
                <a:latin typeface="Times Neue Roman Bold"/>
              </a:rPr>
              <a:t>Face detection</a:t>
            </a:r>
            <a:r>
              <a:rPr lang="en-US" sz="3200">
                <a:solidFill>
                  <a:srgbClr val="000000"/>
                </a:solidFill>
                <a:latin typeface="Times Neue Roman"/>
              </a:rPr>
              <a:t> is an image processing technique used in computer vision to detect a face in digital images.</a:t>
            </a:r>
          </a:p>
          <a:p>
            <a:pPr>
              <a:lnSpc>
                <a:spcPts val="4480"/>
              </a:lnSpc>
            </a:pPr>
            <a:r>
              <a:rPr lang="en-US" sz="3200">
                <a:solidFill>
                  <a:srgbClr val="000000"/>
                </a:solidFill>
                <a:latin typeface="Times Neue Roman Bold"/>
              </a:rPr>
              <a:t>Viola-Jones</a:t>
            </a:r>
            <a:r>
              <a:rPr lang="en-US" sz="3200">
                <a:solidFill>
                  <a:srgbClr val="000000"/>
                </a:solidFill>
                <a:latin typeface="Times Neue Roman"/>
              </a:rPr>
              <a:t> is a real-time object detection and can be trained to detect a variety of object classes,it was motivated primarily by the problem of face detection.</a:t>
            </a:r>
          </a:p>
          <a:p>
            <a:pPr>
              <a:lnSpc>
                <a:spcPts val="4480"/>
              </a:lnSpc>
            </a:pPr>
            <a:r>
              <a:rPr lang="en-US" sz="3200">
                <a:solidFill>
                  <a:srgbClr val="000000"/>
                </a:solidFill>
                <a:latin typeface="Times Neue Roman Bold"/>
              </a:rPr>
              <a:t>what is the problem?</a:t>
            </a:r>
          </a:p>
          <a:p>
            <a:pPr>
              <a:lnSpc>
                <a:spcPts val="4480"/>
              </a:lnSpc>
            </a:pPr>
            <a:r>
              <a:rPr lang="en-US" sz="3200">
                <a:solidFill>
                  <a:srgbClr val="000000"/>
                </a:solidFill>
                <a:latin typeface="Times Neue Roman"/>
              </a:rPr>
              <a:t>The problem to be solved is the detection of faces in an image. A human can do this easily, but a computer needs precise instructions and constraints. To make the task more manageable, Viola-Jones requires full view frontal upright faces. Thus in order to be detected, the entire face must point towards the camera and should not be tilted to either side. While it seems these constraints could diminish the algorithm's utility somewhat, because the detection step is most often followed by a recognition step, in practice these limits on pose are quite acceptable.</a:t>
            </a:r>
          </a:p>
        </p:txBody>
      </p:sp>
      <p:pic>
        <p:nvPicPr>
          <p:cNvPr id="4" name="Picture 4"/>
          <p:cNvPicPr>
            <a:picLocks noChangeAspect="1"/>
          </p:cNvPicPr>
          <p:nvPr/>
        </p:nvPicPr>
        <p:blipFill>
          <a:blip r:embed="rId3"/>
          <a:srcRect/>
          <a:stretch>
            <a:fillRect/>
          </a:stretch>
        </p:blipFill>
        <p:spPr>
          <a:xfrm>
            <a:off x="12840980" y="7957729"/>
            <a:ext cx="2244125" cy="2231795"/>
          </a:xfrm>
          <a:prstGeom prst="rect">
            <a:avLst/>
          </a:prstGeom>
        </p:spPr>
      </p:pic>
      <p:pic>
        <p:nvPicPr>
          <p:cNvPr id="5" name="Picture 5"/>
          <p:cNvPicPr>
            <a:picLocks noChangeAspect="1"/>
          </p:cNvPicPr>
          <p:nvPr/>
        </p:nvPicPr>
        <p:blipFill>
          <a:blip r:embed="rId4"/>
          <a:srcRect/>
          <a:stretch>
            <a:fillRect/>
          </a:stretch>
        </p:blipFill>
        <p:spPr>
          <a:xfrm>
            <a:off x="9400519" y="7912363"/>
            <a:ext cx="2289883" cy="2277161"/>
          </a:xfrm>
          <a:prstGeom prst="rect">
            <a:avLst/>
          </a:prstGeom>
        </p:spPr>
      </p:pic>
      <p:sp>
        <p:nvSpPr>
          <p:cNvPr id="6" name="TextBox 6"/>
          <p:cNvSpPr txBox="1"/>
          <p:nvPr/>
        </p:nvSpPr>
        <p:spPr>
          <a:xfrm>
            <a:off x="17259300" y="9252850"/>
            <a:ext cx="576069" cy="570865"/>
          </a:xfrm>
          <a:prstGeom prst="rect">
            <a:avLst/>
          </a:prstGeom>
        </p:spPr>
        <p:txBody>
          <a:bodyPr lIns="0" tIns="0" rIns="0" bIns="0" rtlCol="0" anchor="t">
            <a:spAutoFit/>
          </a:bodyPr>
          <a:lstStyle/>
          <a:p>
            <a:pPr>
              <a:lnSpc>
                <a:spcPts val="4759"/>
              </a:lnSpc>
            </a:pPr>
            <a:r>
              <a:rPr lang="en-US" sz="3399">
                <a:solidFill>
                  <a:srgbClr val="000000"/>
                </a:solidFill>
                <a:latin typeface="Times Neue Roman Bold"/>
              </a:rPr>
              <a:t>03</a:t>
            </a:r>
          </a:p>
        </p:txBody>
      </p:sp>
      <p:sp>
        <p:nvSpPr>
          <p:cNvPr id="7" name="TextBox 7"/>
          <p:cNvSpPr txBox="1"/>
          <p:nvPr/>
        </p:nvSpPr>
        <p:spPr>
          <a:xfrm>
            <a:off x="214451" y="589045"/>
            <a:ext cx="9001770" cy="646281"/>
          </a:xfrm>
          <a:prstGeom prst="rect">
            <a:avLst/>
          </a:prstGeom>
        </p:spPr>
        <p:txBody>
          <a:bodyPr lIns="0" tIns="0" rIns="0" bIns="0" rtlCol="0" anchor="t">
            <a:spAutoFit/>
          </a:bodyPr>
          <a:lstStyle/>
          <a:p>
            <a:pPr algn="ctr">
              <a:lnSpc>
                <a:spcPts val="5319"/>
              </a:lnSpc>
            </a:pPr>
            <a:r>
              <a:rPr lang="en-US" sz="3799">
                <a:solidFill>
                  <a:srgbClr val="000000"/>
                </a:solidFill>
                <a:latin typeface="Times Neue Roman Bold"/>
              </a:rPr>
              <a:t>Face detection using Viola Jones algorithm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909359"/>
            <a:ext cx="18288000" cy="9562"/>
          </a:xfrm>
          <a:prstGeom prst="rect">
            <a:avLst/>
          </a:prstGeom>
          <a:solidFill>
            <a:srgbClr val="000000"/>
          </a:solidFill>
        </p:spPr>
      </p:sp>
      <p:sp>
        <p:nvSpPr>
          <p:cNvPr id="3" name="TextBox 3"/>
          <p:cNvSpPr txBox="1"/>
          <p:nvPr/>
        </p:nvSpPr>
        <p:spPr>
          <a:xfrm>
            <a:off x="17463330" y="310855"/>
            <a:ext cx="576069" cy="570865"/>
          </a:xfrm>
          <a:prstGeom prst="rect">
            <a:avLst/>
          </a:prstGeom>
        </p:spPr>
        <p:txBody>
          <a:bodyPr lIns="0" tIns="0" rIns="0" bIns="0" rtlCol="0" anchor="t">
            <a:spAutoFit/>
          </a:bodyPr>
          <a:lstStyle/>
          <a:p>
            <a:pPr>
              <a:lnSpc>
                <a:spcPts val="4759"/>
              </a:lnSpc>
            </a:pPr>
            <a:r>
              <a:rPr lang="en-US" sz="3399">
                <a:solidFill>
                  <a:srgbClr val="000000"/>
                </a:solidFill>
                <a:latin typeface="Times Neue Roman Bold"/>
              </a:rPr>
              <a:t>04</a:t>
            </a:r>
          </a:p>
        </p:txBody>
      </p:sp>
      <p:sp>
        <p:nvSpPr>
          <p:cNvPr id="4" name="TextBox 4"/>
          <p:cNvSpPr txBox="1"/>
          <p:nvPr/>
        </p:nvSpPr>
        <p:spPr>
          <a:xfrm>
            <a:off x="2034752" y="2409826"/>
            <a:ext cx="12558370" cy="6775450"/>
          </a:xfrm>
          <a:prstGeom prst="rect">
            <a:avLst/>
          </a:prstGeom>
        </p:spPr>
        <p:txBody>
          <a:bodyPr lIns="0" tIns="0" rIns="0" bIns="0" rtlCol="0" anchor="t">
            <a:spAutoFit/>
          </a:bodyPr>
          <a:lstStyle/>
          <a:p>
            <a:pPr marL="1187453" lvl="1" indent="-593726" algn="just">
              <a:lnSpc>
                <a:spcPts val="7700"/>
              </a:lnSpc>
              <a:buFont typeface="Arial"/>
              <a:buChar char="•"/>
            </a:pPr>
            <a:r>
              <a:rPr lang="en-US" sz="5500">
                <a:solidFill>
                  <a:srgbClr val="000000"/>
                </a:solidFill>
                <a:latin typeface="Times Neue Roman"/>
              </a:rPr>
              <a:t>Selecting Haar-like features</a:t>
            </a:r>
          </a:p>
          <a:p>
            <a:pPr algn="just">
              <a:lnSpc>
                <a:spcPts val="7700"/>
              </a:lnSpc>
            </a:pPr>
            <a:endParaRPr lang="en-US" sz="5500">
              <a:solidFill>
                <a:srgbClr val="000000"/>
              </a:solidFill>
              <a:latin typeface="Times Neue Roman"/>
            </a:endParaRPr>
          </a:p>
          <a:p>
            <a:pPr marL="1187453" lvl="1" indent="-593726" algn="just">
              <a:lnSpc>
                <a:spcPts val="7700"/>
              </a:lnSpc>
              <a:buFont typeface="Arial"/>
              <a:buChar char="•"/>
            </a:pPr>
            <a:r>
              <a:rPr lang="en-US" sz="5500">
                <a:solidFill>
                  <a:srgbClr val="000000"/>
                </a:solidFill>
                <a:latin typeface="Times Neue Roman"/>
              </a:rPr>
              <a:t>Creating an integral image</a:t>
            </a:r>
          </a:p>
          <a:p>
            <a:pPr algn="just">
              <a:lnSpc>
                <a:spcPts val="7700"/>
              </a:lnSpc>
            </a:pPr>
            <a:endParaRPr lang="en-US" sz="5500">
              <a:solidFill>
                <a:srgbClr val="000000"/>
              </a:solidFill>
              <a:latin typeface="Times Neue Roman"/>
            </a:endParaRPr>
          </a:p>
          <a:p>
            <a:pPr marL="1187453" lvl="1" indent="-593726" algn="just">
              <a:lnSpc>
                <a:spcPts val="7700"/>
              </a:lnSpc>
              <a:buFont typeface="Arial"/>
              <a:buChar char="•"/>
            </a:pPr>
            <a:r>
              <a:rPr lang="en-US" sz="5500">
                <a:solidFill>
                  <a:srgbClr val="000000"/>
                </a:solidFill>
                <a:latin typeface="Times Neue Roman"/>
              </a:rPr>
              <a:t>Running AdaBoost training</a:t>
            </a:r>
          </a:p>
          <a:p>
            <a:pPr algn="just">
              <a:lnSpc>
                <a:spcPts val="7700"/>
              </a:lnSpc>
            </a:pPr>
            <a:endParaRPr lang="en-US" sz="5500">
              <a:solidFill>
                <a:srgbClr val="000000"/>
              </a:solidFill>
              <a:latin typeface="Times Neue Roman"/>
            </a:endParaRPr>
          </a:p>
          <a:p>
            <a:pPr marL="1187453" lvl="1" indent="-593726" algn="just">
              <a:lnSpc>
                <a:spcPts val="7700"/>
              </a:lnSpc>
              <a:buFont typeface="Arial"/>
              <a:buChar char="•"/>
            </a:pPr>
            <a:r>
              <a:rPr lang="en-US" sz="5500">
                <a:solidFill>
                  <a:srgbClr val="000000"/>
                </a:solidFill>
                <a:latin typeface="Times Neue Roman"/>
              </a:rPr>
              <a:t>Creating classifier cascades</a:t>
            </a:r>
          </a:p>
        </p:txBody>
      </p:sp>
      <p:sp>
        <p:nvSpPr>
          <p:cNvPr id="5" name="TextBox 5"/>
          <p:cNvSpPr txBox="1"/>
          <p:nvPr/>
        </p:nvSpPr>
        <p:spPr>
          <a:xfrm>
            <a:off x="1521589" y="471487"/>
            <a:ext cx="14948758" cy="1023939"/>
          </a:xfrm>
          <a:prstGeom prst="rect">
            <a:avLst/>
          </a:prstGeom>
        </p:spPr>
        <p:txBody>
          <a:bodyPr lIns="0" tIns="0" rIns="0" bIns="0" rtlCol="0" anchor="t">
            <a:spAutoFit/>
          </a:bodyPr>
          <a:lstStyle/>
          <a:p>
            <a:pPr algn="ctr">
              <a:lnSpc>
                <a:spcPts val="8399"/>
              </a:lnSpc>
              <a:spcBef>
                <a:spcPct val="0"/>
              </a:spcBef>
            </a:pPr>
            <a:r>
              <a:rPr lang="en-US" sz="5999">
                <a:solidFill>
                  <a:srgbClr val="000000"/>
                </a:solidFill>
                <a:latin typeface="Times Neue Roman Bold"/>
              </a:rPr>
              <a:t>The Viola-Jones algorithm main steps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7865" b="7865"/>
          <a:stretch>
            <a:fillRect/>
          </a:stretch>
        </p:blipFill>
        <p:spPr>
          <a:xfrm>
            <a:off x="0" y="0"/>
            <a:ext cx="18288000" cy="10287000"/>
          </a:xfrm>
          <a:prstGeom prst="rect">
            <a:avLst/>
          </a:prstGeom>
        </p:spPr>
      </p:pic>
      <p:sp>
        <p:nvSpPr>
          <p:cNvPr id="3" name="TextBox 3"/>
          <p:cNvSpPr txBox="1"/>
          <p:nvPr/>
        </p:nvSpPr>
        <p:spPr>
          <a:xfrm>
            <a:off x="3568088" y="3654775"/>
            <a:ext cx="10673835" cy="1172820"/>
          </a:xfrm>
          <a:prstGeom prst="rect">
            <a:avLst/>
          </a:prstGeom>
        </p:spPr>
        <p:txBody>
          <a:bodyPr lIns="0" tIns="0" rIns="0" bIns="0" rtlCol="0" anchor="t">
            <a:spAutoFit/>
          </a:bodyPr>
          <a:lstStyle/>
          <a:p>
            <a:pPr algn="ctr">
              <a:lnSpc>
                <a:spcPts val="9015"/>
              </a:lnSpc>
            </a:pPr>
            <a:r>
              <a:rPr lang="en-US" sz="8270" spc="388">
                <a:solidFill>
                  <a:srgbClr val="000000"/>
                </a:solidFill>
                <a:latin typeface="Times Neue Roman Bold"/>
              </a:rPr>
              <a:t>Haar-like features</a:t>
            </a:r>
          </a:p>
        </p:txBody>
      </p:sp>
      <p:sp>
        <p:nvSpPr>
          <p:cNvPr id="4" name="TextBox 4"/>
          <p:cNvSpPr txBox="1"/>
          <p:nvPr/>
        </p:nvSpPr>
        <p:spPr>
          <a:xfrm>
            <a:off x="282807" y="242236"/>
            <a:ext cx="576069" cy="570865"/>
          </a:xfrm>
          <a:prstGeom prst="rect">
            <a:avLst/>
          </a:prstGeom>
        </p:spPr>
        <p:txBody>
          <a:bodyPr lIns="0" tIns="0" rIns="0" bIns="0" rtlCol="0" anchor="t">
            <a:spAutoFit/>
          </a:bodyPr>
          <a:lstStyle/>
          <a:p>
            <a:pPr>
              <a:lnSpc>
                <a:spcPts val="4759"/>
              </a:lnSpc>
            </a:pPr>
            <a:r>
              <a:rPr lang="en-US" sz="3399">
                <a:solidFill>
                  <a:srgbClr val="000000"/>
                </a:solidFill>
                <a:latin typeface="Times Neue Roman Bold"/>
              </a:rPr>
              <a:t>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429598" y="1111273"/>
            <a:ext cx="7858402" cy="58107"/>
          </a:xfrm>
          <a:prstGeom prst="rect">
            <a:avLst/>
          </a:prstGeom>
          <a:solidFill>
            <a:srgbClr val="000000"/>
          </a:solidFill>
        </p:spPr>
      </p:sp>
      <p:sp>
        <p:nvSpPr>
          <p:cNvPr id="3" name="TextBox 3"/>
          <p:cNvSpPr txBox="1"/>
          <p:nvPr/>
        </p:nvSpPr>
        <p:spPr>
          <a:xfrm>
            <a:off x="1028700" y="1600901"/>
            <a:ext cx="17259300" cy="4181285"/>
          </a:xfrm>
          <a:prstGeom prst="rect">
            <a:avLst/>
          </a:prstGeom>
        </p:spPr>
        <p:txBody>
          <a:bodyPr lIns="0" tIns="0" rIns="0" bIns="0" rtlCol="0" anchor="t">
            <a:spAutoFit/>
          </a:bodyPr>
          <a:lstStyle/>
          <a:p>
            <a:pPr>
              <a:lnSpc>
                <a:spcPts val="4144"/>
              </a:lnSpc>
              <a:spcBef>
                <a:spcPct val="0"/>
              </a:spcBef>
            </a:pPr>
            <a:r>
              <a:rPr lang="en-US" sz="2960">
                <a:solidFill>
                  <a:srgbClr val="000000"/>
                </a:solidFill>
                <a:latin typeface="Times Neue Roman"/>
              </a:rPr>
              <a:t>Haar-like features are digital image features used in object recognition. All human faces share some universal properties of the human face like the eyes region is darker than its neighbour pixels, and the nose region is brighter than the eye region. </a:t>
            </a:r>
          </a:p>
          <a:p>
            <a:pPr>
              <a:lnSpc>
                <a:spcPts val="4144"/>
              </a:lnSpc>
              <a:spcBef>
                <a:spcPct val="0"/>
              </a:spcBef>
            </a:pPr>
            <a:endParaRPr lang="en-US" sz="2960">
              <a:solidFill>
                <a:srgbClr val="000000"/>
              </a:solidFill>
              <a:latin typeface="Times Neue Roman"/>
            </a:endParaRPr>
          </a:p>
          <a:p>
            <a:pPr>
              <a:lnSpc>
                <a:spcPts val="4144"/>
              </a:lnSpc>
              <a:spcBef>
                <a:spcPct val="0"/>
              </a:spcBef>
            </a:pPr>
            <a:r>
              <a:rPr lang="en-US" sz="2960">
                <a:solidFill>
                  <a:srgbClr val="000000"/>
                </a:solidFill>
                <a:latin typeface="Times Neue Roman"/>
              </a:rPr>
              <a:t>A simple way to find out which region is lighter or darker is to sum up the pixel values of both regions and compare them.</a:t>
            </a:r>
          </a:p>
          <a:p>
            <a:pPr>
              <a:lnSpc>
                <a:spcPts val="4144"/>
              </a:lnSpc>
              <a:spcBef>
                <a:spcPct val="0"/>
              </a:spcBef>
            </a:pPr>
            <a:endParaRPr lang="en-US" sz="2960">
              <a:solidFill>
                <a:srgbClr val="000000"/>
              </a:solidFill>
              <a:latin typeface="Times Neue Roman"/>
            </a:endParaRPr>
          </a:p>
          <a:p>
            <a:pPr>
              <a:lnSpc>
                <a:spcPts val="4144"/>
              </a:lnSpc>
              <a:spcBef>
                <a:spcPct val="0"/>
              </a:spcBef>
            </a:pPr>
            <a:r>
              <a:rPr lang="en-US" sz="2960">
                <a:solidFill>
                  <a:srgbClr val="000000"/>
                </a:solidFill>
                <a:latin typeface="Times Neue Roman"/>
              </a:rPr>
              <a:t>There are 3 types of Haar-like features that Viola and Jones identified in their research:</a:t>
            </a:r>
          </a:p>
        </p:txBody>
      </p:sp>
      <p:pic>
        <p:nvPicPr>
          <p:cNvPr id="4" name="Picture 4"/>
          <p:cNvPicPr>
            <a:picLocks noChangeAspect="1"/>
          </p:cNvPicPr>
          <p:nvPr/>
        </p:nvPicPr>
        <p:blipFill>
          <a:blip r:embed="rId3"/>
          <a:srcRect/>
          <a:stretch>
            <a:fillRect/>
          </a:stretch>
        </p:blipFill>
        <p:spPr>
          <a:xfrm>
            <a:off x="7098126" y="6182669"/>
            <a:ext cx="4775322" cy="3075631"/>
          </a:xfrm>
          <a:prstGeom prst="rect">
            <a:avLst/>
          </a:prstGeom>
        </p:spPr>
      </p:pic>
      <p:pic>
        <p:nvPicPr>
          <p:cNvPr id="5" name="Picture 5"/>
          <p:cNvPicPr>
            <a:picLocks noChangeAspect="1"/>
          </p:cNvPicPr>
          <p:nvPr/>
        </p:nvPicPr>
        <p:blipFill>
          <a:blip r:embed="rId4"/>
          <a:srcRect/>
          <a:stretch>
            <a:fillRect/>
          </a:stretch>
        </p:blipFill>
        <p:spPr>
          <a:xfrm>
            <a:off x="12440969" y="6284330"/>
            <a:ext cx="4818331" cy="2832397"/>
          </a:xfrm>
          <a:prstGeom prst="rect">
            <a:avLst/>
          </a:prstGeom>
        </p:spPr>
      </p:pic>
      <p:pic>
        <p:nvPicPr>
          <p:cNvPr id="6" name="Picture 6"/>
          <p:cNvPicPr>
            <a:picLocks noChangeAspect="1"/>
          </p:cNvPicPr>
          <p:nvPr/>
        </p:nvPicPr>
        <p:blipFill>
          <a:blip r:embed="rId5"/>
          <a:srcRect/>
          <a:stretch>
            <a:fillRect/>
          </a:stretch>
        </p:blipFill>
        <p:spPr>
          <a:xfrm>
            <a:off x="1028700" y="7523043"/>
            <a:ext cx="5846995" cy="1640011"/>
          </a:xfrm>
          <a:prstGeom prst="rect">
            <a:avLst/>
          </a:prstGeom>
        </p:spPr>
      </p:pic>
      <p:sp>
        <p:nvSpPr>
          <p:cNvPr id="7" name="TextBox 7"/>
          <p:cNvSpPr txBox="1"/>
          <p:nvPr/>
        </p:nvSpPr>
        <p:spPr>
          <a:xfrm>
            <a:off x="17246018" y="9362761"/>
            <a:ext cx="576069" cy="570865"/>
          </a:xfrm>
          <a:prstGeom prst="rect">
            <a:avLst/>
          </a:prstGeom>
        </p:spPr>
        <p:txBody>
          <a:bodyPr lIns="0" tIns="0" rIns="0" bIns="0" rtlCol="0" anchor="t">
            <a:spAutoFit/>
          </a:bodyPr>
          <a:lstStyle/>
          <a:p>
            <a:pPr>
              <a:lnSpc>
                <a:spcPts val="4759"/>
              </a:lnSpc>
            </a:pPr>
            <a:r>
              <a:rPr lang="en-US" sz="3399">
                <a:solidFill>
                  <a:srgbClr val="000000"/>
                </a:solidFill>
                <a:latin typeface="Times Neue Roman Bold"/>
              </a:rPr>
              <a:t>06</a:t>
            </a:r>
          </a:p>
        </p:txBody>
      </p:sp>
      <p:sp>
        <p:nvSpPr>
          <p:cNvPr id="8" name="TextBox 8"/>
          <p:cNvSpPr txBox="1"/>
          <p:nvPr/>
        </p:nvSpPr>
        <p:spPr>
          <a:xfrm>
            <a:off x="928219" y="676592"/>
            <a:ext cx="9792655" cy="936154"/>
          </a:xfrm>
          <a:prstGeom prst="rect">
            <a:avLst/>
          </a:prstGeom>
        </p:spPr>
        <p:txBody>
          <a:bodyPr wrap="square" lIns="0" tIns="0" rIns="0" bIns="0" rtlCol="0" anchor="t">
            <a:spAutoFit/>
          </a:bodyPr>
          <a:lstStyle/>
          <a:p>
            <a:pPr algn="ctr">
              <a:lnSpc>
                <a:spcPts val="7279"/>
              </a:lnSpc>
              <a:spcBef>
                <a:spcPct val="0"/>
              </a:spcBef>
            </a:pPr>
            <a:r>
              <a:rPr lang="en-US" sz="5199" dirty="0">
                <a:solidFill>
                  <a:srgbClr val="000000"/>
                </a:solidFill>
                <a:latin typeface="Times Neue Roman Bold"/>
              </a:rPr>
              <a:t>What are Haar-Like Features?</a:t>
            </a:r>
          </a:p>
        </p:txBody>
      </p:sp>
      <p:sp>
        <p:nvSpPr>
          <p:cNvPr id="9" name="TextBox 9"/>
          <p:cNvSpPr txBox="1"/>
          <p:nvPr/>
        </p:nvSpPr>
        <p:spPr>
          <a:xfrm>
            <a:off x="2564250" y="9201150"/>
            <a:ext cx="2530227" cy="570865"/>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Times Neue Roman Bold"/>
              </a:rPr>
              <a:t>Edge features</a:t>
            </a:r>
          </a:p>
        </p:txBody>
      </p:sp>
      <p:sp>
        <p:nvSpPr>
          <p:cNvPr id="10" name="TextBox 10"/>
          <p:cNvSpPr txBox="1"/>
          <p:nvPr/>
        </p:nvSpPr>
        <p:spPr>
          <a:xfrm>
            <a:off x="8250700" y="9201150"/>
            <a:ext cx="2470175" cy="570865"/>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Times Neue Roman Bold"/>
              </a:rPr>
              <a:t>Line-features</a:t>
            </a:r>
          </a:p>
        </p:txBody>
      </p:sp>
      <p:sp>
        <p:nvSpPr>
          <p:cNvPr id="11" name="TextBox 11"/>
          <p:cNvSpPr txBox="1"/>
          <p:nvPr/>
        </p:nvSpPr>
        <p:spPr>
          <a:xfrm>
            <a:off x="13045333" y="9105904"/>
            <a:ext cx="3609603" cy="570865"/>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Times Neue Roman Bold"/>
              </a:rPr>
              <a:t>Four-sided features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4082" t="4513" r="6271"/>
          <a:stretch>
            <a:fillRect/>
          </a:stretch>
        </p:blipFill>
        <p:spPr>
          <a:xfrm>
            <a:off x="1179406" y="115009"/>
            <a:ext cx="11254902" cy="3224168"/>
          </a:xfrm>
          <a:prstGeom prst="rect">
            <a:avLst/>
          </a:prstGeom>
        </p:spPr>
      </p:pic>
      <p:pic>
        <p:nvPicPr>
          <p:cNvPr id="3" name="Picture 3"/>
          <p:cNvPicPr>
            <a:picLocks noChangeAspect="1"/>
          </p:cNvPicPr>
          <p:nvPr/>
        </p:nvPicPr>
        <p:blipFill>
          <a:blip r:embed="rId4"/>
          <a:srcRect l="5492" t="50000" r="1029"/>
          <a:stretch>
            <a:fillRect/>
          </a:stretch>
        </p:blipFill>
        <p:spPr>
          <a:xfrm>
            <a:off x="1392201" y="3654645"/>
            <a:ext cx="13205936" cy="3717065"/>
          </a:xfrm>
          <a:prstGeom prst="rect">
            <a:avLst/>
          </a:prstGeom>
        </p:spPr>
      </p:pic>
      <p:pic>
        <p:nvPicPr>
          <p:cNvPr id="4" name="Picture 4"/>
          <p:cNvPicPr>
            <a:picLocks noChangeAspect="1"/>
          </p:cNvPicPr>
          <p:nvPr/>
        </p:nvPicPr>
        <p:blipFill>
          <a:blip r:embed="rId5"/>
          <a:srcRect r="62801" b="25710"/>
          <a:stretch>
            <a:fillRect/>
          </a:stretch>
        </p:blipFill>
        <p:spPr>
          <a:xfrm>
            <a:off x="12796536" y="3027719"/>
            <a:ext cx="3603202" cy="1492778"/>
          </a:xfrm>
          <a:prstGeom prst="rect">
            <a:avLst/>
          </a:prstGeom>
        </p:spPr>
      </p:pic>
      <p:sp>
        <p:nvSpPr>
          <p:cNvPr id="5" name="TextBox 5"/>
          <p:cNvSpPr txBox="1"/>
          <p:nvPr/>
        </p:nvSpPr>
        <p:spPr>
          <a:xfrm>
            <a:off x="17516357" y="9201150"/>
            <a:ext cx="576069" cy="570865"/>
          </a:xfrm>
          <a:prstGeom prst="rect">
            <a:avLst/>
          </a:prstGeom>
        </p:spPr>
        <p:txBody>
          <a:bodyPr lIns="0" tIns="0" rIns="0" bIns="0" rtlCol="0" anchor="t">
            <a:spAutoFit/>
          </a:bodyPr>
          <a:lstStyle/>
          <a:p>
            <a:pPr>
              <a:lnSpc>
                <a:spcPts val="4759"/>
              </a:lnSpc>
            </a:pPr>
            <a:r>
              <a:rPr lang="en-US" sz="3399">
                <a:solidFill>
                  <a:srgbClr val="000000"/>
                </a:solidFill>
                <a:latin typeface="Times Neue Roman"/>
              </a:rPr>
              <a:t>07</a:t>
            </a:r>
          </a:p>
        </p:txBody>
      </p:sp>
      <p:sp>
        <p:nvSpPr>
          <p:cNvPr id="6" name="TextBox 6"/>
          <p:cNvSpPr txBox="1"/>
          <p:nvPr/>
        </p:nvSpPr>
        <p:spPr>
          <a:xfrm>
            <a:off x="729746" y="8415486"/>
            <a:ext cx="16786610" cy="1099671"/>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Times Neue Roman"/>
              </a:rPr>
              <a:t>These features can be difficult to determine for a large image. This is where integral images come into play because the number of operations is reduced using the integral image.</a:t>
            </a:r>
          </a:p>
        </p:txBody>
      </p:sp>
      <p:pic>
        <p:nvPicPr>
          <p:cNvPr id="7" name="Picture 7"/>
          <p:cNvPicPr>
            <a:picLocks noChangeAspect="1"/>
          </p:cNvPicPr>
          <p:nvPr/>
        </p:nvPicPr>
        <p:blipFill>
          <a:blip r:embed="rId6"/>
          <a:srcRect/>
          <a:stretch>
            <a:fillRect/>
          </a:stretch>
        </p:blipFill>
        <p:spPr>
          <a:xfrm rot="-3553588">
            <a:off x="13438608" y="4839622"/>
            <a:ext cx="864884" cy="60775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7865" b="7865"/>
          <a:stretch>
            <a:fillRect/>
          </a:stretch>
        </p:blipFill>
        <p:spPr>
          <a:xfrm>
            <a:off x="0" y="0"/>
            <a:ext cx="18288000" cy="10287000"/>
          </a:xfrm>
          <a:prstGeom prst="rect">
            <a:avLst/>
          </a:prstGeom>
        </p:spPr>
      </p:pic>
      <p:sp>
        <p:nvSpPr>
          <p:cNvPr id="3" name="TextBox 3"/>
          <p:cNvSpPr txBox="1"/>
          <p:nvPr/>
        </p:nvSpPr>
        <p:spPr>
          <a:xfrm>
            <a:off x="3568088" y="3654775"/>
            <a:ext cx="10673835" cy="1172820"/>
          </a:xfrm>
          <a:prstGeom prst="rect">
            <a:avLst/>
          </a:prstGeom>
        </p:spPr>
        <p:txBody>
          <a:bodyPr lIns="0" tIns="0" rIns="0" bIns="0" rtlCol="0" anchor="t">
            <a:spAutoFit/>
          </a:bodyPr>
          <a:lstStyle/>
          <a:p>
            <a:pPr algn="ctr">
              <a:lnSpc>
                <a:spcPts val="9015"/>
              </a:lnSpc>
            </a:pPr>
            <a:r>
              <a:rPr lang="en-US" sz="8270" spc="388">
                <a:solidFill>
                  <a:srgbClr val="000000"/>
                </a:solidFill>
                <a:latin typeface="Times Neue Roman Bold"/>
              </a:rPr>
              <a:t>Integral Image</a:t>
            </a:r>
          </a:p>
        </p:txBody>
      </p:sp>
      <p:sp>
        <p:nvSpPr>
          <p:cNvPr id="4" name="TextBox 4"/>
          <p:cNvSpPr txBox="1"/>
          <p:nvPr/>
        </p:nvSpPr>
        <p:spPr>
          <a:xfrm>
            <a:off x="462156" y="457835"/>
            <a:ext cx="576069" cy="570865"/>
          </a:xfrm>
          <a:prstGeom prst="rect">
            <a:avLst/>
          </a:prstGeom>
        </p:spPr>
        <p:txBody>
          <a:bodyPr lIns="0" tIns="0" rIns="0" bIns="0" rtlCol="0" anchor="t">
            <a:spAutoFit/>
          </a:bodyPr>
          <a:lstStyle/>
          <a:p>
            <a:pPr>
              <a:lnSpc>
                <a:spcPts val="4759"/>
              </a:lnSpc>
            </a:pPr>
            <a:r>
              <a:rPr lang="en-US" sz="3399">
                <a:solidFill>
                  <a:srgbClr val="000000"/>
                </a:solidFill>
                <a:latin typeface="Times Neue Roman Bold"/>
              </a:rPr>
              <a:t>08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355013" y="1028700"/>
            <a:ext cx="11932987" cy="43078"/>
          </a:xfrm>
          <a:prstGeom prst="rect">
            <a:avLst/>
          </a:prstGeom>
          <a:solidFill>
            <a:srgbClr val="000000"/>
          </a:solidFill>
        </p:spPr>
      </p:sp>
      <p:sp>
        <p:nvSpPr>
          <p:cNvPr id="3" name="TextBox 3"/>
          <p:cNvSpPr txBox="1"/>
          <p:nvPr/>
        </p:nvSpPr>
        <p:spPr>
          <a:xfrm>
            <a:off x="499581" y="9125300"/>
            <a:ext cx="576069" cy="570865"/>
          </a:xfrm>
          <a:prstGeom prst="rect">
            <a:avLst/>
          </a:prstGeom>
        </p:spPr>
        <p:txBody>
          <a:bodyPr lIns="0" tIns="0" rIns="0" bIns="0" rtlCol="0" anchor="t">
            <a:spAutoFit/>
          </a:bodyPr>
          <a:lstStyle/>
          <a:p>
            <a:pPr algn="just">
              <a:lnSpc>
                <a:spcPts val="4759"/>
              </a:lnSpc>
            </a:pPr>
            <a:r>
              <a:rPr lang="en-US" sz="3399">
                <a:solidFill>
                  <a:srgbClr val="000000"/>
                </a:solidFill>
                <a:latin typeface="Times Neue Roman Bold"/>
              </a:rPr>
              <a:t>09</a:t>
            </a:r>
          </a:p>
        </p:txBody>
      </p:sp>
      <p:sp>
        <p:nvSpPr>
          <p:cNvPr id="4" name="TextBox 4"/>
          <p:cNvSpPr txBox="1"/>
          <p:nvPr/>
        </p:nvSpPr>
        <p:spPr>
          <a:xfrm>
            <a:off x="499581" y="642694"/>
            <a:ext cx="7545593" cy="695812"/>
          </a:xfrm>
          <a:prstGeom prst="rect">
            <a:avLst/>
          </a:prstGeom>
        </p:spPr>
        <p:txBody>
          <a:bodyPr lIns="0" tIns="0" rIns="0" bIns="0" rtlCol="0" anchor="t">
            <a:spAutoFit/>
          </a:bodyPr>
          <a:lstStyle/>
          <a:p>
            <a:pPr algn="just">
              <a:lnSpc>
                <a:spcPts val="5739"/>
              </a:lnSpc>
              <a:spcBef>
                <a:spcPct val="0"/>
              </a:spcBef>
            </a:pPr>
            <a:r>
              <a:rPr lang="en-US" sz="4099">
                <a:solidFill>
                  <a:srgbClr val="000000"/>
                </a:solidFill>
                <a:latin typeface="Times Neue Roman Bold"/>
              </a:rPr>
              <a:t>Creating Integral Images</a:t>
            </a:r>
          </a:p>
        </p:txBody>
      </p:sp>
      <p:sp>
        <p:nvSpPr>
          <p:cNvPr id="5" name="TextBox 5"/>
          <p:cNvSpPr txBox="1"/>
          <p:nvPr/>
        </p:nvSpPr>
        <p:spPr>
          <a:xfrm>
            <a:off x="3322932" y="5726603"/>
            <a:ext cx="245383" cy="563731"/>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Times Neue Roman"/>
              </a:rPr>
              <a:t>Y</a:t>
            </a:r>
          </a:p>
        </p:txBody>
      </p:sp>
      <p:pic>
        <p:nvPicPr>
          <p:cNvPr id="6" name="Picture 6"/>
          <p:cNvPicPr>
            <a:picLocks noChangeAspect="1"/>
          </p:cNvPicPr>
          <p:nvPr/>
        </p:nvPicPr>
        <p:blipFill>
          <a:blip r:embed="rId3"/>
          <a:srcRect l="4578" t="1731" r="4578" b="61830"/>
          <a:stretch>
            <a:fillRect/>
          </a:stretch>
        </p:blipFill>
        <p:spPr>
          <a:xfrm>
            <a:off x="1160250" y="3693178"/>
            <a:ext cx="16099050" cy="4880147"/>
          </a:xfrm>
          <a:prstGeom prst="rect">
            <a:avLst/>
          </a:prstGeom>
        </p:spPr>
      </p:pic>
      <p:sp>
        <p:nvSpPr>
          <p:cNvPr id="7" name="TextBox 7"/>
          <p:cNvSpPr txBox="1"/>
          <p:nvPr/>
        </p:nvSpPr>
        <p:spPr>
          <a:xfrm>
            <a:off x="384914" y="1673635"/>
            <a:ext cx="17046386" cy="1771015"/>
          </a:xfrm>
          <a:prstGeom prst="rect">
            <a:avLst/>
          </a:prstGeom>
        </p:spPr>
        <p:txBody>
          <a:bodyPr lIns="0" tIns="0" rIns="0" bIns="0" rtlCol="0" anchor="t">
            <a:spAutoFit/>
          </a:bodyPr>
          <a:lstStyle/>
          <a:p>
            <a:pPr algn="just">
              <a:lnSpc>
                <a:spcPts val="4759"/>
              </a:lnSpc>
              <a:spcBef>
                <a:spcPct val="0"/>
              </a:spcBef>
            </a:pPr>
            <a:r>
              <a:rPr lang="en-US" sz="3399">
                <a:solidFill>
                  <a:srgbClr val="000000"/>
                </a:solidFill>
                <a:latin typeface="Times Neue Roman"/>
              </a:rPr>
              <a:t>An Integral Image is an intermediate representation of an image where the value for location (x, y) on the integral image equals the sum of the pixels above and to the left (inclusive) of the (x, y) location on the original image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779</Words>
  <Application>Microsoft Office PowerPoint</Application>
  <PresentationFormat>Personnalisé</PresentationFormat>
  <Paragraphs>120</Paragraphs>
  <Slides>20</Slides>
  <Notes>12</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20</vt:i4>
      </vt:variant>
    </vt:vector>
  </HeadingPairs>
  <TitlesOfParts>
    <vt:vector size="29" baseType="lpstr">
      <vt:lpstr>Arimo</vt:lpstr>
      <vt:lpstr>Aileron Regular Bold</vt:lpstr>
      <vt:lpstr>Calibri</vt:lpstr>
      <vt:lpstr>Aileron Regular</vt:lpstr>
      <vt:lpstr>Times Neue Roman</vt:lpstr>
      <vt:lpstr>Arial</vt:lpstr>
      <vt:lpstr>Times Neue Roman Bold</vt:lpstr>
      <vt:lpstr>Open Sans Light</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Viola And Jones</dc:title>
  <cp:lastModifiedBy>HP</cp:lastModifiedBy>
  <cp:revision>2</cp:revision>
  <dcterms:created xsi:type="dcterms:W3CDTF">2006-08-16T00:00:00Z</dcterms:created>
  <dcterms:modified xsi:type="dcterms:W3CDTF">2022-06-09T12:24:21Z</dcterms:modified>
  <dc:identifier>DAFB7EFZuaQ</dc:identifier>
</cp:coreProperties>
</file>